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</p:sldIdLst>
  <p:sldSz cx="12192000" cy="6858000"/>
  <p:notesSz cx="12192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272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25086" y="225374"/>
            <a:ext cx="2941827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78254" y="1983485"/>
            <a:ext cx="9635490" cy="2974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13" Type="http://schemas.openxmlformats.org/officeDocument/2006/relationships/image" Target="../media/image47.jpg"/><Relationship Id="rId3" Type="http://schemas.openxmlformats.org/officeDocument/2006/relationships/image" Target="../media/image37.jpg"/><Relationship Id="rId7" Type="http://schemas.openxmlformats.org/officeDocument/2006/relationships/image" Target="../media/image41.jpg"/><Relationship Id="rId12" Type="http://schemas.openxmlformats.org/officeDocument/2006/relationships/image" Target="../media/image46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jpg"/><Relationship Id="rId11" Type="http://schemas.openxmlformats.org/officeDocument/2006/relationships/image" Target="../media/image45.jpg"/><Relationship Id="rId5" Type="http://schemas.openxmlformats.org/officeDocument/2006/relationships/image" Target="../media/image39.jpg"/><Relationship Id="rId10" Type="http://schemas.openxmlformats.org/officeDocument/2006/relationships/image" Target="../media/image44.jpg"/><Relationship Id="rId4" Type="http://schemas.openxmlformats.org/officeDocument/2006/relationships/image" Target="../media/image38.jpg"/><Relationship Id="rId9" Type="http://schemas.openxmlformats.org/officeDocument/2006/relationships/image" Target="../media/image43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neflow-Inc/oneflow" TargetMode="External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swift/blob/master/docs/WhySwiftForTensorFlow.md" TargetMode="External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6920" cy="6661150"/>
            <a:chOff x="0" y="0"/>
            <a:chExt cx="12186920" cy="66611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6360" cy="666060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997195" y="4779264"/>
              <a:ext cx="6835775" cy="0"/>
            </a:xfrm>
            <a:custGeom>
              <a:avLst/>
              <a:gdLst/>
              <a:ahLst/>
              <a:cxnLst/>
              <a:rect l="l" t="t" r="r" b="b"/>
              <a:pathLst>
                <a:path w="6835775">
                  <a:moveTo>
                    <a:pt x="6835267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2E33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269485" y="4134992"/>
            <a:ext cx="74828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2E3384"/>
                </a:solidFill>
                <a:latin typeface="微软雅黑"/>
                <a:cs typeface="微软雅黑"/>
              </a:rPr>
              <a:t>OneFlow:</a:t>
            </a:r>
            <a:r>
              <a:rPr sz="2800" b="1" spc="-75" dirty="0">
                <a:solidFill>
                  <a:srgbClr val="2E3384"/>
                </a:solidFill>
                <a:latin typeface="微软雅黑"/>
                <a:cs typeface="微软雅黑"/>
              </a:rPr>
              <a:t> </a:t>
            </a:r>
            <a:r>
              <a:rPr sz="2800" b="1" spc="-5" dirty="0">
                <a:solidFill>
                  <a:srgbClr val="2E3384"/>
                </a:solidFill>
                <a:latin typeface="微软雅黑"/>
                <a:cs typeface="微软雅黑"/>
              </a:rPr>
              <a:t>为大规模分布式而生的深度学习框架</a:t>
            </a:r>
            <a:endParaRPr sz="2800">
              <a:latin typeface="微软雅黑"/>
              <a:cs typeface="微软雅黑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52433" y="4945126"/>
            <a:ext cx="3204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02335" algn="l"/>
              </a:tabLst>
            </a:pPr>
            <a:r>
              <a:rPr sz="1800" b="0" dirty="0">
                <a:solidFill>
                  <a:srgbClr val="2E3384"/>
                </a:solidFill>
                <a:latin typeface="微软雅黑 Light"/>
                <a:cs typeface="微软雅黑 Light"/>
              </a:rPr>
              <a:t>袁进辉	北京一流科技有限公司</a:t>
            </a:r>
            <a:endParaRPr sz="1800">
              <a:latin typeface="微软雅黑 Light"/>
              <a:cs typeface="微软雅黑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616" y="377190"/>
            <a:ext cx="52368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313185"/>
                </a:solidFill>
              </a:rPr>
              <a:t>OneFlow</a:t>
            </a:r>
            <a:r>
              <a:rPr sz="2400" spc="-85" dirty="0">
                <a:solidFill>
                  <a:srgbClr val="313185"/>
                </a:solidFill>
              </a:rPr>
              <a:t> </a:t>
            </a:r>
            <a:r>
              <a:rPr sz="2400" dirty="0">
                <a:solidFill>
                  <a:srgbClr val="313185"/>
                </a:solidFill>
              </a:rPr>
              <a:t>研发动机</a:t>
            </a:r>
            <a:r>
              <a:rPr sz="2200" b="0" spc="-5" dirty="0">
                <a:solidFill>
                  <a:srgbClr val="313185"/>
                </a:solidFill>
                <a:latin typeface="微软雅黑"/>
                <a:cs typeface="微软雅黑"/>
              </a:rPr>
              <a:t>——越来越大的模型</a:t>
            </a:r>
            <a:endParaRPr sz="2200">
              <a:latin typeface="微软雅黑"/>
              <a:cs typeface="微软雅黑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8155" y="1342808"/>
            <a:ext cx="8174905" cy="514577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5498" y="445544"/>
            <a:ext cx="11379951" cy="618686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726" y="1167438"/>
            <a:ext cx="11289724" cy="461335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5376" y="425753"/>
            <a:ext cx="5155773" cy="36973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7572" y="907179"/>
            <a:ext cx="7992823" cy="550962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4616" y="377190"/>
            <a:ext cx="58902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313185"/>
                </a:solidFill>
              </a:rPr>
              <a:t>O</a:t>
            </a:r>
            <a:r>
              <a:rPr sz="2400" spc="5" dirty="0">
                <a:solidFill>
                  <a:srgbClr val="313185"/>
                </a:solidFill>
              </a:rPr>
              <a:t>n</a:t>
            </a:r>
            <a:r>
              <a:rPr sz="2400" spc="-5" dirty="0">
                <a:solidFill>
                  <a:srgbClr val="313185"/>
                </a:solidFill>
              </a:rPr>
              <a:t>eFl</a:t>
            </a:r>
            <a:r>
              <a:rPr sz="2400" spc="-10" dirty="0">
                <a:solidFill>
                  <a:srgbClr val="313185"/>
                </a:solidFill>
              </a:rPr>
              <a:t>o</a:t>
            </a:r>
            <a:r>
              <a:rPr sz="2400" spc="-5" dirty="0">
                <a:solidFill>
                  <a:srgbClr val="313185"/>
                </a:solidFill>
              </a:rPr>
              <a:t>w</a:t>
            </a:r>
            <a:r>
              <a:rPr sz="2400" dirty="0">
                <a:solidFill>
                  <a:srgbClr val="313185"/>
                </a:solidFill>
              </a:rPr>
              <a:t>架构</a:t>
            </a:r>
            <a:r>
              <a:rPr sz="2200" b="0" spc="-5" dirty="0">
                <a:solidFill>
                  <a:srgbClr val="313185"/>
                </a:solidFill>
                <a:latin typeface="微软雅黑"/>
                <a:cs typeface="微软雅黑"/>
              </a:rPr>
              <a:t>——</a:t>
            </a:r>
            <a:r>
              <a:rPr sz="2000" b="0" dirty="0">
                <a:solidFill>
                  <a:srgbClr val="313185"/>
                </a:solidFill>
                <a:latin typeface="微软雅黑"/>
                <a:cs typeface="微软雅黑"/>
              </a:rPr>
              <a:t>首创静态调度与流式执</a:t>
            </a:r>
            <a:r>
              <a:rPr sz="2000" b="0" spc="-15" dirty="0">
                <a:solidFill>
                  <a:srgbClr val="313185"/>
                </a:solidFill>
                <a:latin typeface="微软雅黑"/>
                <a:cs typeface="微软雅黑"/>
              </a:rPr>
              <a:t>行</a:t>
            </a:r>
            <a:r>
              <a:rPr sz="2000" b="0" dirty="0">
                <a:solidFill>
                  <a:srgbClr val="313185"/>
                </a:solidFill>
                <a:latin typeface="微软雅黑"/>
                <a:cs typeface="微软雅黑"/>
              </a:rPr>
              <a:t>系统</a:t>
            </a:r>
            <a:endParaRPr sz="20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616" y="417067"/>
            <a:ext cx="57670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313185"/>
                </a:solidFill>
              </a:rPr>
              <a:t>核心技</a:t>
            </a:r>
            <a:r>
              <a:rPr sz="2200" spc="-10" dirty="0">
                <a:solidFill>
                  <a:srgbClr val="313185"/>
                </a:solidFill>
              </a:rPr>
              <a:t>术</a:t>
            </a:r>
            <a:r>
              <a:rPr sz="2000" b="0" spc="-5" dirty="0">
                <a:solidFill>
                  <a:srgbClr val="313185"/>
                </a:solidFill>
                <a:latin typeface="微软雅黑"/>
                <a:cs typeface="微软雅黑"/>
              </a:rPr>
              <a:t>——</a:t>
            </a:r>
            <a:r>
              <a:rPr sz="2000" b="0" dirty="0">
                <a:solidFill>
                  <a:srgbClr val="313185"/>
                </a:solidFill>
                <a:latin typeface="微软雅黑"/>
                <a:cs typeface="微软雅黑"/>
              </a:rPr>
              <a:t>颠覆式架构创新，自主研发核心技术</a:t>
            </a:r>
            <a:endParaRPr sz="2000">
              <a:latin typeface="微软雅黑"/>
              <a:cs typeface="微软雅黑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9613" y="980283"/>
            <a:ext cx="3586705" cy="242129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97167" y="1469136"/>
            <a:ext cx="4657344" cy="155600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47944" y="4494276"/>
            <a:ext cx="5955792" cy="138226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13916" y="4404359"/>
            <a:ext cx="2988564" cy="15620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543303" y="3437585"/>
            <a:ext cx="30657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313185"/>
                </a:solidFill>
                <a:latin typeface="微软雅黑"/>
                <a:cs typeface="微软雅黑"/>
              </a:rPr>
              <a:t>编译器自动编排并行模式和流水线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71091" y="6246672"/>
            <a:ext cx="34074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313185"/>
                </a:solidFill>
                <a:latin typeface="微软雅黑"/>
                <a:cs typeface="微软雅黑"/>
              </a:rPr>
              <a:t>类VL</a:t>
            </a:r>
            <a:r>
              <a:rPr sz="1600" b="1" dirty="0">
                <a:solidFill>
                  <a:srgbClr val="313185"/>
                </a:solidFill>
                <a:latin typeface="微软雅黑"/>
                <a:cs typeface="微软雅黑"/>
              </a:rPr>
              <a:t>I</a:t>
            </a:r>
            <a:r>
              <a:rPr sz="1600" b="1" spc="-10" dirty="0">
                <a:solidFill>
                  <a:srgbClr val="313185"/>
                </a:solidFill>
                <a:latin typeface="微软雅黑"/>
                <a:cs typeface="微软雅黑"/>
              </a:rPr>
              <a:t>W</a:t>
            </a:r>
            <a:r>
              <a:rPr sz="1600" b="1" spc="-5" dirty="0">
                <a:solidFill>
                  <a:srgbClr val="313185"/>
                </a:solidFill>
                <a:latin typeface="微软雅黑"/>
                <a:cs typeface="微软雅黑"/>
              </a:rPr>
              <a:t>静态调度，几乎零运行</a:t>
            </a:r>
            <a:r>
              <a:rPr sz="1600" b="1" spc="5" dirty="0">
                <a:solidFill>
                  <a:srgbClr val="313185"/>
                </a:solidFill>
                <a:latin typeface="微软雅黑"/>
                <a:cs typeface="微软雅黑"/>
              </a:rPr>
              <a:t>时</a:t>
            </a:r>
            <a:r>
              <a:rPr sz="1600" b="1" spc="-5" dirty="0">
                <a:solidFill>
                  <a:srgbClr val="313185"/>
                </a:solidFill>
                <a:latin typeface="微软雅黑"/>
                <a:cs typeface="微软雅黑"/>
              </a:rPr>
              <a:t>开销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92871" y="3437585"/>
            <a:ext cx="12439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313185"/>
                </a:solidFill>
                <a:latin typeface="微软雅黑"/>
                <a:cs typeface="微软雅黑"/>
              </a:rPr>
              <a:t>去中心化协议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55714" y="6246672"/>
            <a:ext cx="34728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313185"/>
                </a:solidFill>
                <a:latin typeface="微软雅黑"/>
                <a:cs typeface="微软雅黑"/>
              </a:rPr>
              <a:t>流式执行引擎，视数据搬运为一等</a:t>
            </a:r>
            <a:r>
              <a:rPr sz="1600" b="1" spc="5" dirty="0">
                <a:solidFill>
                  <a:srgbClr val="313185"/>
                </a:solidFill>
                <a:latin typeface="微软雅黑"/>
                <a:cs typeface="微软雅黑"/>
              </a:rPr>
              <a:t>公</a:t>
            </a:r>
            <a:r>
              <a:rPr sz="1600" b="1" spc="-5" dirty="0">
                <a:solidFill>
                  <a:srgbClr val="313185"/>
                </a:solidFill>
                <a:latin typeface="微软雅黑"/>
                <a:cs typeface="微软雅黑"/>
              </a:rPr>
              <a:t>民</a:t>
            </a:r>
            <a:endParaRPr sz="16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69313" y="889761"/>
            <a:ext cx="381825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1E2D64"/>
                </a:solidFill>
                <a:latin typeface="微软雅黑"/>
                <a:cs typeface="微软雅黑"/>
              </a:rPr>
              <a:t>ResNet50v1.5 </a:t>
            </a:r>
            <a:r>
              <a:rPr sz="1000" b="1" spc="-5" dirty="0">
                <a:solidFill>
                  <a:srgbClr val="1E2D64"/>
                </a:solidFill>
                <a:latin typeface="微软雅黑"/>
                <a:cs typeface="微软雅黑"/>
              </a:rPr>
              <a:t>FP16 batch size=256 Throughput</a:t>
            </a:r>
            <a:r>
              <a:rPr sz="1000" b="1" spc="80" dirty="0">
                <a:solidFill>
                  <a:srgbClr val="1E2D64"/>
                </a:solidFill>
                <a:latin typeface="微软雅黑"/>
                <a:cs typeface="微软雅黑"/>
              </a:rPr>
              <a:t> </a:t>
            </a:r>
            <a:r>
              <a:rPr sz="1000" b="1" spc="-5" dirty="0">
                <a:solidFill>
                  <a:srgbClr val="1E2D64"/>
                </a:solidFill>
                <a:latin typeface="微软雅黑"/>
                <a:cs typeface="微软雅黑"/>
              </a:rPr>
              <a:t>images/sec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72857" y="3977132"/>
            <a:ext cx="26727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1E2D64"/>
                </a:solidFill>
                <a:latin typeface="微软雅黑"/>
                <a:cs typeface="微软雅黑"/>
              </a:rPr>
              <a:t>BERT base FP16 batch size=max</a:t>
            </a:r>
            <a:r>
              <a:rPr sz="1000" b="1" spc="10" dirty="0">
                <a:solidFill>
                  <a:srgbClr val="1E2D64"/>
                </a:solidFill>
                <a:latin typeface="微软雅黑"/>
                <a:cs typeface="微软雅黑"/>
              </a:rPr>
              <a:t> </a:t>
            </a:r>
            <a:r>
              <a:rPr sz="1000" b="1" spc="-5" dirty="0">
                <a:solidFill>
                  <a:srgbClr val="1E2D64"/>
                </a:solidFill>
                <a:latin typeface="微软雅黑"/>
                <a:cs typeface="微软雅黑"/>
              </a:rPr>
              <a:t>Speedup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49973" y="892810"/>
            <a:ext cx="38080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1E2D64"/>
                </a:solidFill>
                <a:latin typeface="微软雅黑"/>
                <a:cs typeface="微软雅黑"/>
              </a:rPr>
              <a:t>BERT base FP16 batch size=max Throughput</a:t>
            </a:r>
            <a:r>
              <a:rPr sz="1000" b="1" spc="60" dirty="0">
                <a:solidFill>
                  <a:srgbClr val="1E2D64"/>
                </a:solidFill>
                <a:latin typeface="微软雅黑"/>
                <a:cs typeface="微软雅黑"/>
              </a:rPr>
              <a:t> </a:t>
            </a:r>
            <a:r>
              <a:rPr sz="1000" b="1" spc="-5" dirty="0">
                <a:solidFill>
                  <a:srgbClr val="1E2D64"/>
                </a:solidFill>
                <a:latin typeface="微软雅黑"/>
                <a:cs typeface="微软雅黑"/>
              </a:rPr>
              <a:t>sentencse/sec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41754" y="3977132"/>
            <a:ext cx="2853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1E2D64"/>
                </a:solidFill>
                <a:latin typeface="微软雅黑"/>
                <a:cs typeface="微软雅黑"/>
              </a:rPr>
              <a:t>ResNet50v1.5 </a:t>
            </a:r>
            <a:r>
              <a:rPr sz="1000" b="1" spc="-5" dirty="0">
                <a:solidFill>
                  <a:srgbClr val="1E2D64"/>
                </a:solidFill>
                <a:latin typeface="微软雅黑"/>
                <a:cs typeface="微软雅黑"/>
              </a:rPr>
              <a:t>FP16 batch size=256</a:t>
            </a:r>
            <a:r>
              <a:rPr sz="1000" b="1" spc="30" dirty="0">
                <a:solidFill>
                  <a:srgbClr val="1E2D64"/>
                </a:solidFill>
                <a:latin typeface="微软雅黑"/>
                <a:cs typeface="微软雅黑"/>
              </a:rPr>
              <a:t> </a:t>
            </a:r>
            <a:r>
              <a:rPr sz="1000" b="1" spc="-5" dirty="0">
                <a:solidFill>
                  <a:srgbClr val="1E2D64"/>
                </a:solidFill>
                <a:latin typeface="微软雅黑"/>
                <a:cs typeface="微软雅黑"/>
              </a:rPr>
              <a:t>Speedup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52373" y="245491"/>
            <a:ext cx="25355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1E2D64"/>
                </a:solidFill>
              </a:rPr>
              <a:t>与主流框架性能对比</a:t>
            </a:r>
            <a:endParaRPr sz="2200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4242" y="1307707"/>
            <a:ext cx="4386040" cy="207547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72109" y="1364015"/>
            <a:ext cx="4315868" cy="223257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8684" y="4562287"/>
            <a:ext cx="4994848" cy="139144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82438" y="4558142"/>
            <a:ext cx="5235202" cy="1383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0910" y="445544"/>
            <a:ext cx="10742719" cy="532961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5569" y="947486"/>
            <a:ext cx="11188218" cy="518861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802" y="566963"/>
            <a:ext cx="10762095" cy="59359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0979" y="382904"/>
            <a:ext cx="30765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C2B6F"/>
                </a:solidFill>
              </a:rPr>
              <a:t>从开源到事实工业标准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652983" y="1090676"/>
            <a:ext cx="6900545" cy="3067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1610" indent="-16954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182245" algn="l"/>
              </a:tabLst>
            </a:pPr>
            <a:r>
              <a:rPr sz="1200" dirty="0">
                <a:solidFill>
                  <a:srgbClr val="1C2B6F"/>
                </a:solidFill>
                <a:latin typeface="微软雅黑"/>
                <a:cs typeface="微软雅黑"/>
              </a:rPr>
              <a:t>关注者来自谷歌，脸书，微软，亚马逊，阿里，字节跳动，腾讯，百度，商汤，旷视核心技术人员。</a:t>
            </a:r>
            <a:endParaRPr sz="12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85"/>
              </a:spcBef>
              <a:buClr>
                <a:srgbClr val="1C2B6F"/>
              </a:buClr>
              <a:buFont typeface="΢"/>
              <a:buAutoNum type="arabicPeriod"/>
            </a:pPr>
            <a:endParaRPr sz="850">
              <a:latin typeface="微软雅黑"/>
              <a:cs typeface="微软雅黑"/>
            </a:endParaRPr>
          </a:p>
          <a:p>
            <a:pPr marL="181610" indent="-169545">
              <a:lnSpc>
                <a:spcPct val="100000"/>
              </a:lnSpc>
              <a:buAutoNum type="arabicPeriod"/>
              <a:tabLst>
                <a:tab pos="182245" algn="l"/>
              </a:tabLst>
            </a:pPr>
            <a:r>
              <a:rPr sz="1200" spc="-5" dirty="0">
                <a:solidFill>
                  <a:srgbClr val="1C2B6F"/>
                </a:solidFill>
                <a:latin typeface="微软雅黑"/>
                <a:cs typeface="微软雅黑"/>
              </a:rPr>
              <a:t>开源</a:t>
            </a:r>
            <a:r>
              <a:rPr sz="1200" dirty="0">
                <a:solidFill>
                  <a:srgbClr val="1C2B6F"/>
                </a:solidFill>
                <a:latin typeface="微软雅黑"/>
                <a:cs typeface="微软雅黑"/>
              </a:rPr>
              <a:t>2周 </a:t>
            </a:r>
            <a:r>
              <a:rPr sz="1200" spc="-5" dirty="0">
                <a:solidFill>
                  <a:srgbClr val="1C2B6F"/>
                </a:solidFill>
                <a:latin typeface="微软雅黑"/>
                <a:cs typeface="微软雅黑"/>
              </a:rPr>
              <a:t>GitHub</a:t>
            </a:r>
            <a:r>
              <a:rPr sz="1200" dirty="0">
                <a:solidFill>
                  <a:srgbClr val="1C2B6F"/>
                </a:solidFill>
                <a:latin typeface="微软雅黑"/>
                <a:cs typeface="微软雅黑"/>
              </a:rPr>
              <a:t>上 </a:t>
            </a:r>
            <a:r>
              <a:rPr sz="1200" spc="-5" dirty="0">
                <a:solidFill>
                  <a:srgbClr val="1C2B6F"/>
                </a:solidFill>
                <a:latin typeface="微软雅黑"/>
                <a:cs typeface="微软雅黑"/>
              </a:rPr>
              <a:t>star </a:t>
            </a:r>
            <a:r>
              <a:rPr sz="1200" dirty="0">
                <a:solidFill>
                  <a:srgbClr val="1C2B6F"/>
                </a:solidFill>
                <a:latin typeface="微软雅黑"/>
                <a:cs typeface="微软雅黑"/>
              </a:rPr>
              <a:t>数量即超过华为产</a:t>
            </a:r>
            <a:r>
              <a:rPr sz="1200" spc="-20" dirty="0">
                <a:solidFill>
                  <a:srgbClr val="1C2B6F"/>
                </a:solidFill>
                <a:latin typeface="微软雅黑"/>
                <a:cs typeface="微软雅黑"/>
              </a:rPr>
              <a:t>品</a:t>
            </a:r>
            <a:r>
              <a:rPr sz="1200" spc="-5" dirty="0">
                <a:solidFill>
                  <a:srgbClr val="1C2B6F"/>
                </a:solidFill>
                <a:latin typeface="微软雅黑"/>
                <a:cs typeface="微软雅黑"/>
              </a:rPr>
              <a:t>MindSpore;</a:t>
            </a:r>
            <a:r>
              <a:rPr sz="1200" spc="310" dirty="0">
                <a:solidFill>
                  <a:srgbClr val="1C2B6F"/>
                </a:solidFill>
                <a:latin typeface="微软雅黑"/>
                <a:cs typeface="微软雅黑"/>
              </a:rPr>
              <a:t> </a:t>
            </a:r>
            <a:r>
              <a:rPr sz="1200" dirty="0">
                <a:solidFill>
                  <a:srgbClr val="1C2B6F"/>
                </a:solidFill>
                <a:latin typeface="微软雅黑"/>
                <a:cs typeface="微软雅黑"/>
              </a:rPr>
              <a:t>开</a:t>
            </a:r>
            <a:r>
              <a:rPr sz="1200" spc="-5" dirty="0">
                <a:solidFill>
                  <a:srgbClr val="1C2B6F"/>
                </a:solidFill>
                <a:latin typeface="微软雅黑"/>
                <a:cs typeface="微软雅黑"/>
              </a:rPr>
              <a:t>源</a:t>
            </a:r>
            <a:r>
              <a:rPr sz="1200" dirty="0">
                <a:solidFill>
                  <a:srgbClr val="1C2B6F"/>
                </a:solidFill>
                <a:latin typeface="微软雅黑"/>
                <a:cs typeface="微软雅黑"/>
              </a:rPr>
              <a:t>1</a:t>
            </a:r>
            <a:r>
              <a:rPr sz="1200" spc="-5" dirty="0">
                <a:solidFill>
                  <a:srgbClr val="1C2B6F"/>
                </a:solidFill>
                <a:latin typeface="微软雅黑"/>
                <a:cs typeface="微软雅黑"/>
              </a:rPr>
              <a:t>个月仅比旷视产品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1200" dirty="0">
                <a:solidFill>
                  <a:srgbClr val="1C2B6F"/>
                </a:solidFill>
                <a:latin typeface="微软雅黑"/>
                <a:cs typeface="微软雅黑"/>
              </a:rPr>
              <a:t>MegEngine 少 500</a:t>
            </a:r>
            <a:r>
              <a:rPr sz="1200" spc="-170" dirty="0">
                <a:solidFill>
                  <a:srgbClr val="1C2B6F"/>
                </a:solidFill>
                <a:latin typeface="微软雅黑"/>
                <a:cs typeface="微软雅黑"/>
              </a:rPr>
              <a:t> </a:t>
            </a:r>
            <a:r>
              <a:rPr sz="1200" spc="-5" dirty="0">
                <a:solidFill>
                  <a:srgbClr val="1C2B6F"/>
                </a:solidFill>
                <a:latin typeface="微软雅黑"/>
                <a:cs typeface="微软雅黑"/>
              </a:rPr>
              <a:t>star；</a:t>
            </a:r>
            <a:endParaRPr sz="1200">
              <a:latin typeface="微软雅黑"/>
              <a:cs typeface="微软雅黑"/>
            </a:endParaRPr>
          </a:p>
          <a:p>
            <a:pPr marL="12700" marR="2506980" algn="just">
              <a:lnSpc>
                <a:spcPct val="150000"/>
              </a:lnSpc>
              <a:spcBef>
                <a:spcPts val="1140"/>
              </a:spcBef>
              <a:buAutoNum type="arabicPeriod" startAt="3"/>
              <a:tabLst>
                <a:tab pos="182245" algn="l"/>
              </a:tabLst>
            </a:pPr>
            <a:r>
              <a:rPr sz="1200" dirty="0">
                <a:solidFill>
                  <a:srgbClr val="1C2B6F"/>
                </a:solidFill>
                <a:latin typeface="微软雅黑"/>
                <a:cs typeface="微软雅黑"/>
              </a:rPr>
              <a:t>“本人长期使用</a:t>
            </a:r>
            <a:r>
              <a:rPr sz="1200" spc="-5" dirty="0">
                <a:solidFill>
                  <a:srgbClr val="1C2B6F"/>
                </a:solidFill>
                <a:latin typeface="微软雅黑"/>
                <a:cs typeface="微软雅黑"/>
              </a:rPr>
              <a:t>Ac</a:t>
            </a:r>
            <a:r>
              <a:rPr sz="1200" spc="-20" dirty="0">
                <a:solidFill>
                  <a:srgbClr val="1C2B6F"/>
                </a:solidFill>
                <a:latin typeface="微软雅黑"/>
                <a:cs typeface="微软雅黑"/>
              </a:rPr>
              <a:t>t</a:t>
            </a:r>
            <a:r>
              <a:rPr sz="1200" dirty="0">
                <a:solidFill>
                  <a:srgbClr val="1C2B6F"/>
                </a:solidFill>
                <a:latin typeface="微软雅黑"/>
                <a:cs typeface="微软雅黑"/>
              </a:rPr>
              <a:t>or来构建新型大数据系统，也一直在搭建新 型分布式训练框架，</a:t>
            </a:r>
            <a:r>
              <a:rPr sz="1200" spc="-5" dirty="0">
                <a:solidFill>
                  <a:srgbClr val="1C2B6F"/>
                </a:solidFill>
                <a:latin typeface="微软雅黑"/>
                <a:cs typeface="微软雅黑"/>
              </a:rPr>
              <a:t>......</a:t>
            </a:r>
            <a:r>
              <a:rPr sz="1200" dirty="0">
                <a:solidFill>
                  <a:srgbClr val="1C2B6F"/>
                </a:solidFill>
                <a:latin typeface="微软雅黑"/>
                <a:cs typeface="微软雅黑"/>
              </a:rPr>
              <a:t>我认为</a:t>
            </a:r>
            <a:r>
              <a:rPr sz="1200" spc="-10" dirty="0">
                <a:solidFill>
                  <a:srgbClr val="1C2B6F"/>
                </a:solidFill>
                <a:latin typeface="微软雅黑"/>
                <a:cs typeface="微软雅黑"/>
              </a:rPr>
              <a:t>O</a:t>
            </a:r>
            <a:r>
              <a:rPr sz="1200" dirty="0">
                <a:solidFill>
                  <a:srgbClr val="1C2B6F"/>
                </a:solidFill>
                <a:latin typeface="微软雅黑"/>
                <a:cs typeface="微软雅黑"/>
              </a:rPr>
              <a:t>ne</a:t>
            </a:r>
            <a:r>
              <a:rPr sz="1200" spc="-5" dirty="0">
                <a:solidFill>
                  <a:srgbClr val="1C2B6F"/>
                </a:solidFill>
                <a:latin typeface="微软雅黑"/>
                <a:cs typeface="微软雅黑"/>
              </a:rPr>
              <a:t>Fl</a:t>
            </a:r>
            <a:r>
              <a:rPr sz="1200" spc="5" dirty="0">
                <a:solidFill>
                  <a:srgbClr val="1C2B6F"/>
                </a:solidFill>
                <a:latin typeface="微软雅黑"/>
                <a:cs typeface="微软雅黑"/>
              </a:rPr>
              <a:t>o</a:t>
            </a:r>
            <a:r>
              <a:rPr sz="1200" dirty="0">
                <a:solidFill>
                  <a:srgbClr val="1C2B6F"/>
                </a:solidFill>
                <a:latin typeface="微软雅黑"/>
                <a:cs typeface="微软雅黑"/>
              </a:rPr>
              <a:t>w的系统创新度是超越了最 近许多</a:t>
            </a:r>
            <a:r>
              <a:rPr sz="1200" spc="-10" dirty="0">
                <a:solidFill>
                  <a:srgbClr val="1C2B6F"/>
                </a:solidFill>
                <a:latin typeface="微软雅黑"/>
                <a:cs typeface="微软雅黑"/>
              </a:rPr>
              <a:t>OSDI</a:t>
            </a:r>
            <a:r>
              <a:rPr sz="1200" dirty="0">
                <a:solidFill>
                  <a:srgbClr val="1C2B6F"/>
                </a:solidFill>
                <a:latin typeface="微软雅黑"/>
                <a:cs typeface="微软雅黑"/>
              </a:rPr>
              <a:t>和</a:t>
            </a:r>
            <a:r>
              <a:rPr sz="1200" spc="-5" dirty="0">
                <a:solidFill>
                  <a:srgbClr val="1C2B6F"/>
                </a:solidFill>
                <a:latin typeface="微软雅黑"/>
                <a:cs typeface="微软雅黑"/>
              </a:rPr>
              <a:t>SOSP</a:t>
            </a:r>
            <a:r>
              <a:rPr sz="1200" dirty="0">
                <a:solidFill>
                  <a:srgbClr val="1C2B6F"/>
                </a:solidFill>
                <a:latin typeface="微软雅黑"/>
                <a:cs typeface="微软雅黑"/>
              </a:rPr>
              <a:t>的论文</a:t>
            </a:r>
            <a:r>
              <a:rPr sz="1200" spc="-5" dirty="0">
                <a:solidFill>
                  <a:srgbClr val="1C2B6F"/>
                </a:solidFill>
                <a:latin typeface="微软雅黑"/>
                <a:cs typeface="微软雅黑"/>
              </a:rPr>
              <a:t>.....</a:t>
            </a:r>
            <a:r>
              <a:rPr sz="1200" dirty="0">
                <a:solidFill>
                  <a:srgbClr val="1C2B6F"/>
                </a:solidFill>
                <a:latin typeface="微软雅黑"/>
                <a:cs typeface="微软雅黑"/>
              </a:rPr>
              <a:t>我相信</a:t>
            </a:r>
            <a:r>
              <a:rPr sz="1200" spc="-5" dirty="0">
                <a:solidFill>
                  <a:srgbClr val="1C2B6F"/>
                </a:solidFill>
                <a:latin typeface="微软雅黑"/>
                <a:cs typeface="微软雅黑"/>
              </a:rPr>
              <a:t>OneFlow</a:t>
            </a:r>
            <a:r>
              <a:rPr sz="1200" dirty="0">
                <a:solidFill>
                  <a:srgbClr val="1C2B6F"/>
                </a:solidFill>
                <a:latin typeface="微软雅黑"/>
                <a:cs typeface="微软雅黑"/>
              </a:rPr>
              <a:t>的论文是完全可以 </a:t>
            </a:r>
            <a:r>
              <a:rPr sz="1200" spc="-5" dirty="0">
                <a:solidFill>
                  <a:srgbClr val="1C2B6F"/>
                </a:solidFill>
                <a:latin typeface="微软雅黑"/>
                <a:cs typeface="微软雅黑"/>
              </a:rPr>
              <a:t>冲击顶级国际会议，来展现中</a:t>
            </a:r>
            <a:r>
              <a:rPr sz="1200" dirty="0">
                <a:solidFill>
                  <a:srgbClr val="1C2B6F"/>
                </a:solidFill>
                <a:latin typeface="微软雅黑"/>
                <a:cs typeface="微软雅黑"/>
              </a:rPr>
              <a:t>国</a:t>
            </a:r>
            <a:r>
              <a:rPr sz="1200" spc="-10" dirty="0">
                <a:solidFill>
                  <a:srgbClr val="1C2B6F"/>
                </a:solidFill>
                <a:latin typeface="微软雅黑"/>
                <a:cs typeface="微软雅黑"/>
              </a:rPr>
              <a:t>AI</a:t>
            </a:r>
            <a:r>
              <a:rPr sz="1200" spc="-5" dirty="0">
                <a:solidFill>
                  <a:srgbClr val="1C2B6F"/>
                </a:solidFill>
                <a:latin typeface="微软雅黑"/>
                <a:cs typeface="微软雅黑"/>
              </a:rPr>
              <a:t>框架的设计思路。</a:t>
            </a:r>
            <a:endParaRPr sz="1200">
              <a:latin typeface="微软雅黑"/>
              <a:cs typeface="微软雅黑"/>
            </a:endParaRPr>
          </a:p>
          <a:p>
            <a:pPr marL="2318385">
              <a:lnSpc>
                <a:spcPct val="100000"/>
              </a:lnSpc>
              <a:spcBef>
                <a:spcPts val="720"/>
              </a:spcBef>
            </a:pPr>
            <a:r>
              <a:rPr sz="1200" spc="-5" dirty="0">
                <a:solidFill>
                  <a:srgbClr val="1C2B6F"/>
                </a:solidFill>
                <a:latin typeface="微软雅黑"/>
                <a:cs typeface="微软雅黑"/>
              </a:rPr>
              <a:t>——</a:t>
            </a:r>
            <a:r>
              <a:rPr sz="1200" dirty="0">
                <a:solidFill>
                  <a:srgbClr val="1C2B6F"/>
                </a:solidFill>
                <a:latin typeface="微软雅黑"/>
                <a:cs typeface="微软雅黑"/>
              </a:rPr>
              <a:t>帝国理工大学助理教授麦络</a:t>
            </a:r>
            <a:endParaRPr sz="1200">
              <a:latin typeface="微软雅黑"/>
              <a:cs typeface="微软雅黑"/>
            </a:endParaRPr>
          </a:p>
          <a:p>
            <a:pPr marL="12700" marR="2443480">
              <a:lnSpc>
                <a:spcPct val="150000"/>
              </a:lnSpc>
              <a:spcBef>
                <a:spcPts val="994"/>
              </a:spcBef>
              <a:buAutoNum type="arabicPeriod" startAt="4"/>
              <a:tabLst>
                <a:tab pos="182245" algn="l"/>
              </a:tabLst>
            </a:pPr>
            <a:r>
              <a:rPr sz="1200" dirty="0">
                <a:solidFill>
                  <a:srgbClr val="1C2B6F"/>
                </a:solidFill>
                <a:latin typeface="微软雅黑"/>
                <a:cs typeface="微软雅黑"/>
              </a:rPr>
              <a:t>开源后一个月内，接到数家头部互联网企业和人工智能企业的使 用和合作意向。</a:t>
            </a:r>
            <a:endParaRPr sz="12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22603"/>
            <a:ext cx="12192000" cy="1858010"/>
            <a:chOff x="0" y="1022603"/>
            <a:chExt cx="12192000" cy="1858010"/>
          </a:xfrm>
        </p:grpSpPr>
        <p:sp>
          <p:nvSpPr>
            <p:cNvPr id="3" name="object 3"/>
            <p:cNvSpPr/>
            <p:nvPr/>
          </p:nvSpPr>
          <p:spPr>
            <a:xfrm>
              <a:off x="0" y="2833115"/>
              <a:ext cx="12192000" cy="36830"/>
            </a:xfrm>
            <a:custGeom>
              <a:avLst/>
              <a:gdLst/>
              <a:ahLst/>
              <a:cxnLst/>
              <a:rect l="l" t="t" r="r" b="b"/>
              <a:pathLst>
                <a:path w="12192000" h="36830">
                  <a:moveTo>
                    <a:pt x="0" y="0"/>
                  </a:moveTo>
                  <a:lnTo>
                    <a:pt x="0" y="36575"/>
                  </a:lnTo>
                  <a:lnTo>
                    <a:pt x="12191999" y="36575"/>
                  </a:lnTo>
                  <a:lnTo>
                    <a:pt x="121919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32976" y="1303019"/>
              <a:ext cx="2857500" cy="155143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22603"/>
              <a:ext cx="6681215" cy="185775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50240" y="392048"/>
            <a:ext cx="4598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C2B6F"/>
                </a:solidFill>
              </a:rPr>
              <a:t>顶尖的人工智能基础设施研发团队</a:t>
            </a:r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6887082" y="1740132"/>
            <a:ext cx="2764790" cy="84836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72085" marR="5080" indent="-172085" algn="r">
              <a:lnSpc>
                <a:spcPct val="100000"/>
              </a:lnSpc>
              <a:spcBef>
                <a:spcPts val="815"/>
              </a:spcBef>
              <a:buSzPct val="29166"/>
              <a:buFont typeface="Wingdings"/>
              <a:buChar char=""/>
              <a:tabLst>
                <a:tab pos="172085" algn="l"/>
                <a:tab pos="172720" algn="l"/>
              </a:tabLst>
            </a:pPr>
            <a:r>
              <a:rPr sz="1200" dirty="0">
                <a:solidFill>
                  <a:srgbClr val="132A70"/>
                </a:solidFill>
                <a:latin typeface="微软雅黑"/>
                <a:cs typeface="微软雅黑"/>
              </a:rPr>
              <a:t>中国科学院院士</a:t>
            </a:r>
            <a:endParaRPr sz="1200">
              <a:latin typeface="微软雅黑"/>
              <a:cs typeface="微软雅黑"/>
            </a:endParaRPr>
          </a:p>
          <a:p>
            <a:pPr marL="172085" marR="5080" indent="-172085" algn="r">
              <a:lnSpc>
                <a:spcPct val="100000"/>
              </a:lnSpc>
              <a:spcBef>
                <a:spcPts val="720"/>
              </a:spcBef>
              <a:buSzPct val="29166"/>
              <a:buFont typeface="Wingdings"/>
              <a:buChar char=""/>
              <a:tabLst>
                <a:tab pos="172085" algn="l"/>
                <a:tab pos="172720" algn="l"/>
              </a:tabLst>
            </a:pPr>
            <a:r>
              <a:rPr sz="1200" spc="-5" dirty="0">
                <a:solidFill>
                  <a:srgbClr val="132A70"/>
                </a:solidFill>
                <a:latin typeface="微软雅黑"/>
                <a:cs typeface="微软雅黑"/>
              </a:rPr>
              <a:t>清华大学人工智能研究院院长</a:t>
            </a:r>
            <a:endParaRPr sz="1200">
              <a:latin typeface="微软雅黑"/>
              <a:cs typeface="微软雅黑"/>
            </a:endParaRPr>
          </a:p>
          <a:p>
            <a:pPr marL="172085" marR="5080" indent="-172085" algn="r">
              <a:lnSpc>
                <a:spcPct val="100000"/>
              </a:lnSpc>
              <a:spcBef>
                <a:spcPts val="720"/>
              </a:spcBef>
              <a:buSzPct val="29166"/>
              <a:buFont typeface="Wingdings"/>
              <a:buChar char=""/>
              <a:tabLst>
                <a:tab pos="172085" algn="l"/>
                <a:tab pos="172720" algn="l"/>
              </a:tabLst>
            </a:pPr>
            <a:r>
              <a:rPr sz="1200" dirty="0">
                <a:solidFill>
                  <a:srgbClr val="132A70"/>
                </a:solidFill>
                <a:latin typeface="微软雅黑"/>
                <a:cs typeface="微软雅黑"/>
              </a:rPr>
              <a:t>中国计算机学会</a:t>
            </a:r>
            <a:r>
              <a:rPr sz="1200" spc="-35" dirty="0">
                <a:solidFill>
                  <a:srgbClr val="132A70"/>
                </a:solidFill>
                <a:latin typeface="微软雅黑"/>
                <a:cs typeface="微软雅黑"/>
              </a:rPr>
              <a:t>C</a:t>
            </a:r>
            <a:r>
              <a:rPr sz="1200" dirty="0">
                <a:solidFill>
                  <a:srgbClr val="132A70"/>
                </a:solidFill>
                <a:latin typeface="微软雅黑"/>
                <a:cs typeface="微软雅黑"/>
              </a:rPr>
              <a:t>CF终身成就奖获得者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97151" y="1740132"/>
            <a:ext cx="3703320" cy="84836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815"/>
              </a:spcBef>
              <a:buSzPct val="29166"/>
              <a:buFont typeface="Wingdings"/>
              <a:buChar char=""/>
              <a:tabLst>
                <a:tab pos="184785" algn="l"/>
                <a:tab pos="185420" algn="l"/>
              </a:tabLst>
            </a:pPr>
            <a:r>
              <a:rPr sz="1200" dirty="0">
                <a:solidFill>
                  <a:srgbClr val="132A70"/>
                </a:solidFill>
                <a:latin typeface="微软雅黑"/>
                <a:cs typeface="微软雅黑"/>
              </a:rPr>
              <a:t>清华大学计算机系博士（优秀博士学位论文获得者）</a:t>
            </a:r>
            <a:endParaRPr sz="1200">
              <a:latin typeface="微软雅黑"/>
              <a:cs typeface="微软雅黑"/>
            </a:endParaRPr>
          </a:p>
          <a:p>
            <a:pPr marL="184785" indent="-172720">
              <a:lnSpc>
                <a:spcPct val="100000"/>
              </a:lnSpc>
              <a:spcBef>
                <a:spcPts val="720"/>
              </a:spcBef>
              <a:buSzPct val="29166"/>
              <a:buFont typeface="Wingdings"/>
              <a:buChar char=""/>
              <a:tabLst>
                <a:tab pos="184785" algn="l"/>
                <a:tab pos="185420" algn="l"/>
              </a:tabLst>
            </a:pPr>
            <a:r>
              <a:rPr sz="1200" spc="-5" dirty="0">
                <a:solidFill>
                  <a:srgbClr val="132A70"/>
                </a:solidFill>
                <a:latin typeface="微软雅黑"/>
                <a:cs typeface="微软雅黑"/>
              </a:rPr>
              <a:t>前微软研究院主管研究员</a:t>
            </a:r>
            <a:endParaRPr sz="1200">
              <a:latin typeface="微软雅黑"/>
              <a:cs typeface="微软雅黑"/>
            </a:endParaRPr>
          </a:p>
          <a:p>
            <a:pPr marL="184785" indent="-172720">
              <a:lnSpc>
                <a:spcPct val="100000"/>
              </a:lnSpc>
              <a:spcBef>
                <a:spcPts val="720"/>
              </a:spcBef>
              <a:buSzPct val="29166"/>
              <a:buFont typeface="Wingdings"/>
              <a:buChar char=""/>
              <a:tabLst>
                <a:tab pos="184785" algn="l"/>
                <a:tab pos="185420" algn="l"/>
              </a:tabLst>
            </a:pPr>
            <a:r>
              <a:rPr sz="1200" dirty="0">
                <a:solidFill>
                  <a:srgbClr val="132A70"/>
                </a:solidFill>
                <a:latin typeface="微软雅黑"/>
                <a:cs typeface="微软雅黑"/>
              </a:rPr>
              <a:t>曾获</a:t>
            </a:r>
            <a:r>
              <a:rPr sz="1200" spc="-5" dirty="0">
                <a:solidFill>
                  <a:srgbClr val="132A70"/>
                </a:solidFill>
                <a:latin typeface="微软雅黑"/>
                <a:cs typeface="微软雅黑"/>
              </a:rPr>
              <a:t>M</a:t>
            </a:r>
            <a:r>
              <a:rPr sz="1200" spc="5" dirty="0">
                <a:solidFill>
                  <a:srgbClr val="132A70"/>
                </a:solidFill>
                <a:latin typeface="微软雅黑"/>
                <a:cs typeface="微软雅黑"/>
              </a:rPr>
              <a:t>S</a:t>
            </a:r>
            <a:r>
              <a:rPr sz="1200" dirty="0">
                <a:solidFill>
                  <a:srgbClr val="132A70"/>
                </a:solidFill>
                <a:latin typeface="微软雅黑"/>
                <a:cs typeface="微软雅黑"/>
              </a:rPr>
              <a:t>R</a:t>
            </a:r>
            <a:r>
              <a:rPr sz="1200" spc="-10" dirty="0">
                <a:solidFill>
                  <a:srgbClr val="132A70"/>
                </a:solidFill>
                <a:latin typeface="微软雅黑"/>
                <a:cs typeface="微软雅黑"/>
              </a:rPr>
              <a:t>A</a:t>
            </a:r>
            <a:r>
              <a:rPr sz="1200" dirty="0">
                <a:solidFill>
                  <a:srgbClr val="132A70"/>
                </a:solidFill>
                <a:latin typeface="微软雅黑"/>
                <a:cs typeface="微软雅黑"/>
              </a:rPr>
              <a:t>院长特别奖</a:t>
            </a:r>
            <a:r>
              <a:rPr sz="1200" spc="-5" dirty="0">
                <a:solidFill>
                  <a:srgbClr val="132A70"/>
                </a:solidFill>
                <a:latin typeface="微软雅黑"/>
                <a:cs typeface="微软雅黑"/>
              </a:rPr>
              <a:t>@</a:t>
            </a:r>
            <a:r>
              <a:rPr sz="1200" dirty="0">
                <a:solidFill>
                  <a:srgbClr val="132A70"/>
                </a:solidFill>
                <a:latin typeface="微软雅黑"/>
                <a:cs typeface="微软雅黑"/>
              </a:rPr>
              <a:t>微软研究院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43101" y="6165291"/>
            <a:ext cx="100469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200" dirty="0">
                <a:solidFill>
                  <a:srgbClr val="132A70"/>
                </a:solidFill>
                <a:latin typeface="微软雅黑"/>
                <a:cs typeface="微软雅黑"/>
              </a:rPr>
              <a:t>全球最完整、技术水平最高的深度学习框架研发团队之一，核心成员毕业自清华、北大、中科院</a:t>
            </a:r>
            <a:r>
              <a:rPr sz="1200" spc="5" dirty="0">
                <a:solidFill>
                  <a:srgbClr val="132A70"/>
                </a:solidFill>
                <a:latin typeface="微软雅黑"/>
                <a:cs typeface="微软雅黑"/>
              </a:rPr>
              <a:t>，</a:t>
            </a:r>
            <a:r>
              <a:rPr sz="1200" dirty="0">
                <a:solidFill>
                  <a:srgbClr val="132A70"/>
                </a:solidFill>
                <a:latin typeface="微软雅黑"/>
                <a:cs typeface="微软雅黑"/>
              </a:rPr>
              <a:t>哈工大、北理工、西安交大等9</a:t>
            </a:r>
            <a:r>
              <a:rPr sz="1200" spc="-10" dirty="0">
                <a:solidFill>
                  <a:srgbClr val="132A70"/>
                </a:solidFill>
                <a:latin typeface="微软雅黑"/>
                <a:cs typeface="微软雅黑"/>
              </a:rPr>
              <a:t>8</a:t>
            </a:r>
            <a:r>
              <a:rPr sz="1200" spc="5" dirty="0">
                <a:solidFill>
                  <a:srgbClr val="132A70"/>
                </a:solidFill>
                <a:latin typeface="微软雅黑"/>
                <a:cs typeface="微软雅黑"/>
              </a:rPr>
              <a:t>5</a:t>
            </a:r>
            <a:r>
              <a:rPr sz="1200" dirty="0">
                <a:solidFill>
                  <a:srgbClr val="132A70"/>
                </a:solidFill>
                <a:latin typeface="微软雅黑"/>
                <a:cs typeface="微软雅黑"/>
              </a:rPr>
              <a:t>高</a:t>
            </a:r>
            <a:r>
              <a:rPr sz="1200" spc="-15" dirty="0">
                <a:solidFill>
                  <a:srgbClr val="132A70"/>
                </a:solidFill>
                <a:latin typeface="微软雅黑"/>
                <a:cs typeface="微软雅黑"/>
              </a:rPr>
              <a:t>校</a:t>
            </a:r>
            <a:r>
              <a:rPr sz="1200" dirty="0">
                <a:solidFill>
                  <a:srgbClr val="132A70"/>
                </a:solidFill>
                <a:latin typeface="微软雅黑"/>
                <a:cs typeface="微软雅黑"/>
              </a:rPr>
              <a:t>，且有微软、 百度、阿里、腾讯等基础架构部门丰富工作经验。</a:t>
            </a:r>
            <a:endParaRPr sz="1200">
              <a:latin typeface="微软雅黑"/>
              <a:cs typeface="微软雅黑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2869692"/>
            <a:ext cx="12192000" cy="3232785"/>
            <a:chOff x="0" y="2869692"/>
            <a:chExt cx="12192000" cy="323278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869692"/>
              <a:ext cx="12191999" cy="323088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047" y="6065520"/>
              <a:ext cx="12189460" cy="36830"/>
            </a:xfrm>
            <a:custGeom>
              <a:avLst/>
              <a:gdLst/>
              <a:ahLst/>
              <a:cxnLst/>
              <a:rect l="l" t="t" r="r" b="b"/>
              <a:pathLst>
                <a:path w="12189460" h="36829">
                  <a:moveTo>
                    <a:pt x="0" y="36575"/>
                  </a:moveTo>
                  <a:lnTo>
                    <a:pt x="12188952" y="36575"/>
                  </a:lnTo>
                  <a:lnTo>
                    <a:pt x="12188952" y="0"/>
                  </a:lnTo>
                  <a:lnTo>
                    <a:pt x="0" y="0"/>
                  </a:lnTo>
                  <a:lnTo>
                    <a:pt x="0" y="36575"/>
                  </a:lnTo>
                  <a:close/>
                </a:path>
              </a:pathLst>
            </a:custGeom>
            <a:solidFill>
              <a:srgbClr val="2F3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5271" y="1386775"/>
            <a:ext cx="11379951" cy="452265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5271" y="445880"/>
            <a:ext cx="8216347" cy="37250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23431"/>
            <a:ext cx="12192000" cy="734695"/>
          </a:xfrm>
          <a:custGeom>
            <a:avLst/>
            <a:gdLst/>
            <a:ahLst/>
            <a:cxnLst/>
            <a:rect l="l" t="t" r="r" b="b"/>
            <a:pathLst>
              <a:path w="12192000" h="734695">
                <a:moveTo>
                  <a:pt x="12191999" y="0"/>
                </a:moveTo>
                <a:lnTo>
                  <a:pt x="0" y="0"/>
                </a:lnTo>
                <a:lnTo>
                  <a:pt x="0" y="734566"/>
                </a:lnTo>
                <a:lnTo>
                  <a:pt x="12191999" y="734566"/>
                </a:lnTo>
                <a:lnTo>
                  <a:pt x="12191999" y="0"/>
                </a:lnTo>
                <a:close/>
              </a:path>
            </a:pathLst>
          </a:custGeom>
          <a:solidFill>
            <a:srgbClr val="2F3485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5609" y="400303"/>
            <a:ext cx="4737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C2B6F"/>
                </a:solidFill>
              </a:rPr>
              <a:t>筚路蓝缕、</a:t>
            </a:r>
            <a:r>
              <a:rPr sz="2400" spc="-114" dirty="0">
                <a:solidFill>
                  <a:srgbClr val="1C2B6F"/>
                </a:solidFill>
              </a:rPr>
              <a:t> </a:t>
            </a:r>
            <a:r>
              <a:rPr sz="2400" dirty="0">
                <a:solidFill>
                  <a:srgbClr val="1C2B6F"/>
                </a:solidFill>
              </a:rPr>
              <a:t>玉汝于成</a:t>
            </a:r>
            <a:r>
              <a:rPr sz="2400" spc="-5" dirty="0">
                <a:solidFill>
                  <a:srgbClr val="1C2B6F"/>
                </a:solidFill>
              </a:rPr>
              <a:t>——</a:t>
            </a:r>
            <a:r>
              <a:rPr sz="2400" dirty="0">
                <a:solidFill>
                  <a:srgbClr val="1C2B6F"/>
                </a:solidFill>
              </a:rPr>
              <a:t>荣誉资质</a:t>
            </a:r>
            <a:endParaRPr sz="24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00" y="1697735"/>
            <a:ext cx="2255520" cy="146151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07792" y="1690116"/>
            <a:ext cx="2122925" cy="146913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28916" y="1706879"/>
            <a:ext cx="2135124" cy="147218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49596" y="1705355"/>
            <a:ext cx="2087879" cy="147370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47859" y="1694688"/>
            <a:ext cx="2118359" cy="147980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30411" y="3749040"/>
            <a:ext cx="1420368" cy="204825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487923" y="3838955"/>
            <a:ext cx="1420368" cy="195833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826764" y="3899915"/>
            <a:ext cx="1508760" cy="189738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95300" y="3770376"/>
            <a:ext cx="1409700" cy="202692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055876" y="3899915"/>
            <a:ext cx="1618488" cy="189738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059168" y="3750564"/>
            <a:ext cx="1420368" cy="2046732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4893945" y="6328054"/>
            <a:ext cx="24066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1C2B6F"/>
                </a:solidFill>
                <a:latin typeface="微软雅黑"/>
                <a:cs typeface="微软雅黑"/>
              </a:rPr>
              <a:t>已申请专利2</a:t>
            </a:r>
            <a:r>
              <a:rPr sz="1400" spc="5" dirty="0">
                <a:solidFill>
                  <a:srgbClr val="1C2B6F"/>
                </a:solidFill>
                <a:latin typeface="微软雅黑"/>
                <a:cs typeface="微软雅黑"/>
              </a:rPr>
              <a:t>5</a:t>
            </a:r>
            <a:r>
              <a:rPr sz="1400" dirty="0">
                <a:solidFill>
                  <a:srgbClr val="1C2B6F"/>
                </a:solidFill>
                <a:latin typeface="微软雅黑"/>
                <a:cs typeface="微软雅黑"/>
              </a:rPr>
              <a:t>项，授权</a:t>
            </a:r>
            <a:r>
              <a:rPr sz="1400" spc="-10" dirty="0">
                <a:solidFill>
                  <a:srgbClr val="1C2B6F"/>
                </a:solidFill>
                <a:latin typeface="微软雅黑"/>
                <a:cs typeface="微软雅黑"/>
              </a:rPr>
              <a:t>1</a:t>
            </a:r>
            <a:r>
              <a:rPr sz="1400" dirty="0">
                <a:solidFill>
                  <a:srgbClr val="1C2B6F"/>
                </a:solidFill>
                <a:latin typeface="微软雅黑"/>
                <a:cs typeface="微软雅黑"/>
              </a:rPr>
              <a:t>0项。</a:t>
            </a:r>
            <a:endParaRPr sz="1400">
              <a:latin typeface="微软雅黑"/>
              <a:cs typeface="微软雅黑"/>
            </a:endParaRPr>
          </a:p>
        </p:txBody>
      </p:sp>
      <p:pic>
        <p:nvPicPr>
          <p:cNvPr id="16" name="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203180" y="3724655"/>
            <a:ext cx="1464564" cy="207263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0972" y="1484375"/>
            <a:ext cx="11311068" cy="4610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0732" y="402082"/>
            <a:ext cx="7035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C2B6F"/>
                </a:solidFill>
              </a:rPr>
              <a:t>破坏式创新和差异化竞争是改变市场格局的唯一途径</a:t>
            </a:r>
            <a:endParaRPr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93691" y="2574310"/>
            <a:ext cx="5058382" cy="371218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486147" y="1675256"/>
            <a:ext cx="35871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等线"/>
                <a:cs typeface="等线"/>
                <a:hlinkClick r:id="rId3"/>
              </a:rPr>
              <a:t>https://github.com/Oneflow-Inc/oneflow</a:t>
            </a:r>
            <a:endParaRPr sz="1600">
              <a:latin typeface="等线"/>
              <a:cs typeface="等线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26177" y="4720844"/>
            <a:ext cx="528891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等线"/>
                <a:cs typeface="等线"/>
              </a:rPr>
              <a:t>QQ</a:t>
            </a:r>
            <a:r>
              <a:rPr sz="1800" dirty="0">
                <a:latin typeface="等线"/>
                <a:cs typeface="等线"/>
              </a:rPr>
              <a:t>群：</a:t>
            </a:r>
            <a:r>
              <a:rPr sz="1800" spc="-5" dirty="0">
                <a:latin typeface="等线"/>
                <a:cs typeface="等线"/>
              </a:rPr>
              <a:t>3119703778</a:t>
            </a:r>
            <a:endParaRPr sz="1800">
              <a:latin typeface="等线"/>
              <a:cs typeface="等线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等线"/>
                <a:cs typeface="等线"/>
              </a:rPr>
              <a:t>微信群</a:t>
            </a:r>
            <a:r>
              <a:rPr sz="1800" spc="-5" dirty="0">
                <a:latin typeface="等线"/>
                <a:cs typeface="等线"/>
              </a:rPr>
              <a:t>：O</a:t>
            </a:r>
            <a:r>
              <a:rPr sz="1800" spc="5" dirty="0">
                <a:latin typeface="等线"/>
                <a:cs typeface="等线"/>
              </a:rPr>
              <a:t>n</a:t>
            </a:r>
            <a:r>
              <a:rPr sz="1800" dirty="0">
                <a:latin typeface="等线"/>
                <a:cs typeface="等线"/>
              </a:rPr>
              <a:t>e</a:t>
            </a:r>
            <a:r>
              <a:rPr sz="1800" spc="-10" dirty="0">
                <a:latin typeface="等线"/>
                <a:cs typeface="等线"/>
              </a:rPr>
              <a:t>F</a:t>
            </a:r>
            <a:r>
              <a:rPr sz="1800" dirty="0">
                <a:latin typeface="等线"/>
                <a:cs typeface="等线"/>
              </a:rPr>
              <a:t>low</a:t>
            </a:r>
            <a:r>
              <a:rPr sz="1800" spc="-5" dirty="0">
                <a:latin typeface="等线"/>
                <a:cs typeface="等线"/>
              </a:rPr>
              <a:t>X</a:t>
            </a:r>
            <a:r>
              <a:rPr sz="1800" spc="-15" dirty="0">
                <a:latin typeface="等线"/>
                <a:cs typeface="等线"/>
              </a:rPr>
              <a:t>Z</a:t>
            </a:r>
            <a:r>
              <a:rPr sz="1800" dirty="0">
                <a:latin typeface="等线"/>
                <a:cs typeface="等线"/>
              </a:rPr>
              <a:t>S</a:t>
            </a:r>
            <a:endParaRPr sz="1800">
              <a:latin typeface="等线"/>
              <a:cs typeface="等线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等线"/>
                <a:cs typeface="等线"/>
              </a:rPr>
              <a:t>CSDN</a:t>
            </a:r>
            <a:r>
              <a:rPr sz="1800" dirty="0">
                <a:latin typeface="等线"/>
                <a:cs typeface="等线"/>
              </a:rPr>
              <a:t>官方号</a:t>
            </a:r>
            <a:r>
              <a:rPr sz="1800" spc="-5" dirty="0">
                <a:latin typeface="等线"/>
                <a:cs typeface="等线"/>
              </a:rPr>
              <a:t>：https://blog.csdn.net/OneFlow_Official</a:t>
            </a:r>
            <a:endParaRPr sz="1800">
              <a:latin typeface="等线"/>
              <a:cs typeface="等线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616" y="377190"/>
            <a:ext cx="4934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313185"/>
                </a:solidFill>
              </a:rPr>
              <a:t>O</a:t>
            </a:r>
            <a:r>
              <a:rPr sz="2400" spc="5" dirty="0">
                <a:solidFill>
                  <a:srgbClr val="313185"/>
                </a:solidFill>
              </a:rPr>
              <a:t>n</a:t>
            </a:r>
            <a:r>
              <a:rPr sz="2400" spc="-5" dirty="0">
                <a:solidFill>
                  <a:srgbClr val="313185"/>
                </a:solidFill>
              </a:rPr>
              <a:t>eFl</a:t>
            </a:r>
            <a:r>
              <a:rPr sz="2400" spc="-10" dirty="0">
                <a:solidFill>
                  <a:srgbClr val="313185"/>
                </a:solidFill>
              </a:rPr>
              <a:t>o</a:t>
            </a:r>
            <a:r>
              <a:rPr sz="2400" spc="-5" dirty="0">
                <a:solidFill>
                  <a:srgbClr val="313185"/>
                </a:solidFill>
              </a:rPr>
              <a:t>w</a:t>
            </a:r>
            <a:r>
              <a:rPr sz="2400" dirty="0">
                <a:solidFill>
                  <a:srgbClr val="313185"/>
                </a:solidFill>
              </a:rPr>
              <a:t>架构</a:t>
            </a:r>
            <a:r>
              <a:rPr sz="2200" b="0" spc="-5" dirty="0">
                <a:solidFill>
                  <a:srgbClr val="313185"/>
                </a:solidFill>
                <a:latin typeface="微软雅黑"/>
                <a:cs typeface="微软雅黑"/>
              </a:rPr>
              <a:t>——ac</a:t>
            </a:r>
            <a:r>
              <a:rPr sz="2200" b="0" spc="-35" dirty="0">
                <a:solidFill>
                  <a:srgbClr val="313185"/>
                </a:solidFill>
                <a:latin typeface="微软雅黑"/>
                <a:cs typeface="微软雅黑"/>
              </a:rPr>
              <a:t>t</a:t>
            </a:r>
            <a:r>
              <a:rPr sz="2200" b="0" spc="-5" dirty="0">
                <a:solidFill>
                  <a:srgbClr val="313185"/>
                </a:solidFill>
                <a:latin typeface="微软雅黑"/>
                <a:cs typeface="微软雅黑"/>
              </a:rPr>
              <a:t>o</a:t>
            </a:r>
            <a:r>
              <a:rPr sz="2200" b="0" spc="-10" dirty="0">
                <a:solidFill>
                  <a:srgbClr val="313185"/>
                </a:solidFill>
                <a:latin typeface="微软雅黑"/>
                <a:cs typeface="微软雅黑"/>
              </a:rPr>
              <a:t>r</a:t>
            </a:r>
            <a:r>
              <a:rPr sz="2200" b="0" spc="-5" dirty="0">
                <a:solidFill>
                  <a:srgbClr val="313185"/>
                </a:solidFill>
                <a:latin typeface="微软雅黑"/>
                <a:cs typeface="微软雅黑"/>
              </a:rPr>
              <a:t>及有限状态机</a:t>
            </a:r>
            <a:endParaRPr sz="2200">
              <a:latin typeface="微软雅黑"/>
              <a:cs typeface="微软雅黑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1062227"/>
            <a:ext cx="11430000" cy="458115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616" y="377190"/>
            <a:ext cx="43770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313185"/>
                </a:solidFill>
              </a:rPr>
              <a:t>O</a:t>
            </a:r>
            <a:r>
              <a:rPr sz="2400" spc="5" dirty="0">
                <a:solidFill>
                  <a:srgbClr val="313185"/>
                </a:solidFill>
              </a:rPr>
              <a:t>n</a:t>
            </a:r>
            <a:r>
              <a:rPr sz="2400" spc="-5" dirty="0">
                <a:solidFill>
                  <a:srgbClr val="313185"/>
                </a:solidFill>
              </a:rPr>
              <a:t>eFl</a:t>
            </a:r>
            <a:r>
              <a:rPr sz="2400" spc="-10" dirty="0">
                <a:solidFill>
                  <a:srgbClr val="313185"/>
                </a:solidFill>
              </a:rPr>
              <a:t>o</a:t>
            </a:r>
            <a:r>
              <a:rPr sz="2400" spc="-5" dirty="0">
                <a:solidFill>
                  <a:srgbClr val="313185"/>
                </a:solidFill>
              </a:rPr>
              <a:t>w</a:t>
            </a:r>
            <a:r>
              <a:rPr sz="2400" dirty="0">
                <a:solidFill>
                  <a:srgbClr val="313185"/>
                </a:solidFill>
              </a:rPr>
              <a:t>架构</a:t>
            </a:r>
            <a:r>
              <a:rPr sz="2200" b="0" spc="-5" dirty="0">
                <a:solidFill>
                  <a:srgbClr val="313185"/>
                </a:solidFill>
                <a:latin typeface="微软雅黑"/>
                <a:cs typeface="微软雅黑"/>
              </a:rPr>
              <a:t>——ac</a:t>
            </a:r>
            <a:r>
              <a:rPr sz="2200" b="0" spc="-35" dirty="0">
                <a:solidFill>
                  <a:srgbClr val="313185"/>
                </a:solidFill>
                <a:latin typeface="微软雅黑"/>
                <a:cs typeface="微软雅黑"/>
              </a:rPr>
              <a:t>t</a:t>
            </a:r>
            <a:r>
              <a:rPr sz="2200" b="0" spc="-5" dirty="0">
                <a:solidFill>
                  <a:srgbClr val="313185"/>
                </a:solidFill>
                <a:latin typeface="微软雅黑"/>
                <a:cs typeface="微软雅黑"/>
              </a:rPr>
              <a:t>o</a:t>
            </a:r>
            <a:r>
              <a:rPr sz="2200" b="0" spc="-10" dirty="0">
                <a:solidFill>
                  <a:srgbClr val="313185"/>
                </a:solidFill>
                <a:latin typeface="微软雅黑"/>
                <a:cs typeface="微软雅黑"/>
              </a:rPr>
              <a:t>r</a:t>
            </a:r>
            <a:r>
              <a:rPr sz="2200" b="0" spc="-5" dirty="0">
                <a:solidFill>
                  <a:srgbClr val="313185"/>
                </a:solidFill>
                <a:latin typeface="微软雅黑"/>
                <a:cs typeface="微软雅黑"/>
              </a:rPr>
              <a:t>及流水线</a:t>
            </a:r>
            <a:endParaRPr sz="2200">
              <a:latin typeface="微软雅黑"/>
              <a:cs typeface="微软雅黑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51048" y="998219"/>
            <a:ext cx="6067918" cy="530809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1386" y="3065533"/>
            <a:ext cx="9839325" cy="194385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4616" y="377190"/>
            <a:ext cx="3977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313185"/>
                </a:solidFill>
              </a:rPr>
              <a:t>O</a:t>
            </a:r>
            <a:r>
              <a:rPr sz="2400" spc="5" dirty="0">
                <a:solidFill>
                  <a:srgbClr val="313185"/>
                </a:solidFill>
              </a:rPr>
              <a:t>n</a:t>
            </a:r>
            <a:r>
              <a:rPr sz="2400" spc="-5" dirty="0">
                <a:solidFill>
                  <a:srgbClr val="313185"/>
                </a:solidFill>
              </a:rPr>
              <a:t>eFl</a:t>
            </a:r>
            <a:r>
              <a:rPr sz="2400" spc="-10" dirty="0">
                <a:solidFill>
                  <a:srgbClr val="313185"/>
                </a:solidFill>
              </a:rPr>
              <a:t>o</a:t>
            </a:r>
            <a:r>
              <a:rPr sz="2400" spc="-5" dirty="0">
                <a:solidFill>
                  <a:srgbClr val="313185"/>
                </a:solidFill>
              </a:rPr>
              <a:t>w</a:t>
            </a:r>
            <a:r>
              <a:rPr sz="2400" dirty="0">
                <a:solidFill>
                  <a:srgbClr val="313185"/>
                </a:solidFill>
              </a:rPr>
              <a:t>架构</a:t>
            </a:r>
            <a:r>
              <a:rPr sz="2200" b="0" spc="-5" dirty="0">
                <a:solidFill>
                  <a:srgbClr val="313185"/>
                </a:solidFill>
                <a:latin typeface="微软雅黑"/>
                <a:cs typeface="微软雅黑"/>
              </a:rPr>
              <a:t>——流水线案例</a:t>
            </a:r>
            <a:endParaRPr sz="22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74" y="1903100"/>
            <a:ext cx="12085286" cy="400887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4616" y="377190"/>
            <a:ext cx="3977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313185"/>
                </a:solidFill>
              </a:rPr>
              <a:t>O</a:t>
            </a:r>
            <a:r>
              <a:rPr sz="2400" spc="5" dirty="0">
                <a:solidFill>
                  <a:srgbClr val="313185"/>
                </a:solidFill>
              </a:rPr>
              <a:t>n</a:t>
            </a:r>
            <a:r>
              <a:rPr sz="2400" spc="-5" dirty="0">
                <a:solidFill>
                  <a:srgbClr val="313185"/>
                </a:solidFill>
              </a:rPr>
              <a:t>eFl</a:t>
            </a:r>
            <a:r>
              <a:rPr sz="2400" spc="-10" dirty="0">
                <a:solidFill>
                  <a:srgbClr val="313185"/>
                </a:solidFill>
              </a:rPr>
              <a:t>o</a:t>
            </a:r>
            <a:r>
              <a:rPr sz="2400" spc="-5" dirty="0">
                <a:solidFill>
                  <a:srgbClr val="313185"/>
                </a:solidFill>
              </a:rPr>
              <a:t>w</a:t>
            </a:r>
            <a:r>
              <a:rPr sz="2400" dirty="0">
                <a:solidFill>
                  <a:srgbClr val="313185"/>
                </a:solidFill>
              </a:rPr>
              <a:t>架构</a:t>
            </a:r>
            <a:r>
              <a:rPr sz="2200" b="0" spc="-5" dirty="0">
                <a:solidFill>
                  <a:srgbClr val="313185"/>
                </a:solidFill>
                <a:latin typeface="微软雅黑"/>
                <a:cs typeface="微软雅黑"/>
              </a:rPr>
              <a:t>——流水线案例</a:t>
            </a:r>
            <a:endParaRPr sz="22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616" y="377190"/>
            <a:ext cx="5623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313185"/>
                </a:solidFill>
              </a:rPr>
              <a:t>OneFlow</a:t>
            </a:r>
            <a:r>
              <a:rPr sz="2400" dirty="0">
                <a:solidFill>
                  <a:srgbClr val="313185"/>
                </a:solidFill>
              </a:rPr>
              <a:t>架构</a:t>
            </a:r>
            <a:r>
              <a:rPr sz="2200" b="0" spc="-10" dirty="0">
                <a:solidFill>
                  <a:srgbClr val="313185"/>
                </a:solidFill>
                <a:latin typeface="微软雅黑"/>
                <a:cs typeface="微软雅黑"/>
              </a:rPr>
              <a:t>——Consistent </a:t>
            </a:r>
            <a:r>
              <a:rPr sz="2200" b="0" spc="-5" dirty="0">
                <a:solidFill>
                  <a:srgbClr val="313185"/>
                </a:solidFill>
                <a:latin typeface="微软雅黑"/>
                <a:cs typeface="微软雅黑"/>
              </a:rPr>
              <a:t>view 和</a:t>
            </a:r>
            <a:r>
              <a:rPr sz="2200" b="0" spc="5" dirty="0">
                <a:solidFill>
                  <a:srgbClr val="313185"/>
                </a:solidFill>
                <a:latin typeface="微软雅黑"/>
                <a:cs typeface="微软雅黑"/>
              </a:rPr>
              <a:t> </a:t>
            </a:r>
            <a:r>
              <a:rPr sz="2200" b="0" spc="-5" dirty="0">
                <a:solidFill>
                  <a:srgbClr val="313185"/>
                </a:solidFill>
                <a:latin typeface="微软雅黑"/>
                <a:cs typeface="微软雅黑"/>
              </a:rPr>
              <a:t>SBP</a:t>
            </a:r>
            <a:endParaRPr sz="2200">
              <a:latin typeface="微软雅黑"/>
              <a:cs typeface="微软雅黑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29811" y="839724"/>
            <a:ext cx="4532376" cy="587502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616" y="377190"/>
            <a:ext cx="5623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313185"/>
                </a:solidFill>
              </a:rPr>
              <a:t>OneFlow</a:t>
            </a:r>
            <a:r>
              <a:rPr sz="2400" dirty="0">
                <a:solidFill>
                  <a:srgbClr val="313185"/>
                </a:solidFill>
              </a:rPr>
              <a:t>架构</a:t>
            </a:r>
            <a:r>
              <a:rPr sz="2200" b="0" spc="-10" dirty="0">
                <a:solidFill>
                  <a:srgbClr val="313185"/>
                </a:solidFill>
                <a:latin typeface="微软雅黑"/>
                <a:cs typeface="微软雅黑"/>
              </a:rPr>
              <a:t>——Consistent </a:t>
            </a:r>
            <a:r>
              <a:rPr sz="2200" b="0" spc="-5" dirty="0">
                <a:solidFill>
                  <a:srgbClr val="313185"/>
                </a:solidFill>
                <a:latin typeface="微软雅黑"/>
                <a:cs typeface="微软雅黑"/>
              </a:rPr>
              <a:t>view 和</a:t>
            </a:r>
            <a:r>
              <a:rPr sz="2200" b="0" spc="5" dirty="0">
                <a:solidFill>
                  <a:srgbClr val="313185"/>
                </a:solidFill>
                <a:latin typeface="微软雅黑"/>
                <a:cs typeface="微软雅黑"/>
              </a:rPr>
              <a:t> </a:t>
            </a:r>
            <a:r>
              <a:rPr sz="2200" b="0" spc="-5" dirty="0">
                <a:solidFill>
                  <a:srgbClr val="313185"/>
                </a:solidFill>
                <a:latin typeface="微软雅黑"/>
                <a:cs typeface="微软雅黑"/>
              </a:rPr>
              <a:t>SBP</a:t>
            </a:r>
            <a:endParaRPr sz="2200">
              <a:latin typeface="微软雅黑"/>
              <a:cs typeface="微软雅黑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27932" y="839724"/>
            <a:ext cx="4136136" cy="581710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616" y="377190"/>
            <a:ext cx="64877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313185"/>
                </a:solidFill>
              </a:rPr>
              <a:t>O</a:t>
            </a:r>
            <a:r>
              <a:rPr sz="2400" spc="5" dirty="0">
                <a:solidFill>
                  <a:srgbClr val="313185"/>
                </a:solidFill>
              </a:rPr>
              <a:t>n</a:t>
            </a:r>
            <a:r>
              <a:rPr sz="2400" spc="-5" dirty="0">
                <a:solidFill>
                  <a:srgbClr val="313185"/>
                </a:solidFill>
              </a:rPr>
              <a:t>eFl</a:t>
            </a:r>
            <a:r>
              <a:rPr sz="2400" spc="-10" dirty="0">
                <a:solidFill>
                  <a:srgbClr val="313185"/>
                </a:solidFill>
              </a:rPr>
              <a:t>o</a:t>
            </a:r>
            <a:r>
              <a:rPr sz="2400" spc="-5" dirty="0">
                <a:solidFill>
                  <a:srgbClr val="313185"/>
                </a:solidFill>
              </a:rPr>
              <a:t>w</a:t>
            </a:r>
            <a:r>
              <a:rPr sz="2400" dirty="0">
                <a:solidFill>
                  <a:srgbClr val="313185"/>
                </a:solidFill>
              </a:rPr>
              <a:t>架构</a:t>
            </a:r>
            <a:r>
              <a:rPr sz="2200" b="0" spc="-5" dirty="0">
                <a:solidFill>
                  <a:srgbClr val="313185"/>
                </a:solidFill>
                <a:latin typeface="微软雅黑"/>
                <a:cs typeface="微软雅黑"/>
              </a:rPr>
              <a:t>——数据并行和模型并行、流水并行</a:t>
            </a:r>
            <a:endParaRPr sz="2200">
              <a:latin typeface="微软雅黑"/>
              <a:cs typeface="微软雅黑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1064" y="1016508"/>
            <a:ext cx="4015740" cy="569061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4895" y="1886711"/>
            <a:ext cx="4648200" cy="393192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215634" y="2724150"/>
            <a:ext cx="4258945" cy="16357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8453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9C00"/>
                </a:solidFill>
                <a:latin typeface="微软雅黑"/>
                <a:cs typeface="微软雅黑"/>
              </a:rPr>
              <a:t>｜</a:t>
            </a:r>
            <a:r>
              <a:rPr sz="1400" dirty="0">
                <a:solidFill>
                  <a:srgbClr val="132A70"/>
                </a:solidFill>
                <a:latin typeface="微软雅黑"/>
                <a:cs typeface="微软雅黑"/>
              </a:rPr>
              <a:t>人工智能算法都要通</a:t>
            </a:r>
            <a:r>
              <a:rPr sz="1400" spc="-15" dirty="0">
                <a:solidFill>
                  <a:srgbClr val="132A70"/>
                </a:solidFill>
                <a:latin typeface="微软雅黑"/>
                <a:cs typeface="微软雅黑"/>
              </a:rPr>
              <a:t>过</a:t>
            </a:r>
            <a:r>
              <a:rPr sz="1400" dirty="0">
                <a:solidFill>
                  <a:srgbClr val="132A70"/>
                </a:solidFill>
                <a:latin typeface="微软雅黑"/>
                <a:cs typeface="微软雅黑"/>
              </a:rPr>
              <a:t>深度</a:t>
            </a:r>
            <a:r>
              <a:rPr sz="1400" spc="-15" dirty="0">
                <a:solidFill>
                  <a:srgbClr val="132A70"/>
                </a:solidFill>
                <a:latin typeface="微软雅黑"/>
                <a:cs typeface="微软雅黑"/>
              </a:rPr>
              <a:t>学</a:t>
            </a:r>
            <a:r>
              <a:rPr sz="1400" dirty="0">
                <a:solidFill>
                  <a:srgbClr val="132A70"/>
                </a:solidFill>
                <a:latin typeface="微软雅黑"/>
                <a:cs typeface="微软雅黑"/>
              </a:rPr>
              <a:t>习框</a:t>
            </a:r>
            <a:r>
              <a:rPr sz="1400" spc="-15" dirty="0">
                <a:solidFill>
                  <a:srgbClr val="132A70"/>
                </a:solidFill>
                <a:latin typeface="微软雅黑"/>
                <a:cs typeface="微软雅黑"/>
              </a:rPr>
              <a:t>架</a:t>
            </a:r>
            <a:r>
              <a:rPr sz="1400" dirty="0">
                <a:solidFill>
                  <a:srgbClr val="132A70"/>
                </a:solidFill>
                <a:latin typeface="微软雅黑"/>
                <a:cs typeface="微软雅黑"/>
              </a:rPr>
              <a:t>构建；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50">
              <a:latin typeface="微软雅黑"/>
              <a:cs typeface="微软雅黑"/>
            </a:endParaRPr>
          </a:p>
          <a:p>
            <a:pPr marL="352425">
              <a:lnSpc>
                <a:spcPct val="100000"/>
              </a:lnSpc>
            </a:pPr>
            <a:r>
              <a:rPr sz="1400" dirty="0">
                <a:solidFill>
                  <a:srgbClr val="FF9C00"/>
                </a:solidFill>
                <a:latin typeface="微软雅黑"/>
                <a:cs typeface="微软雅黑"/>
              </a:rPr>
              <a:t>｜</a:t>
            </a:r>
            <a:r>
              <a:rPr sz="1400" dirty="0">
                <a:solidFill>
                  <a:srgbClr val="132A70"/>
                </a:solidFill>
                <a:latin typeface="微软雅黑"/>
                <a:cs typeface="微软雅黑"/>
              </a:rPr>
              <a:t>深度学习框架是人工</a:t>
            </a:r>
            <a:r>
              <a:rPr sz="1400" spc="-15" dirty="0">
                <a:solidFill>
                  <a:srgbClr val="132A70"/>
                </a:solidFill>
                <a:latin typeface="微软雅黑"/>
                <a:cs typeface="微软雅黑"/>
              </a:rPr>
              <a:t>智</a:t>
            </a:r>
            <a:r>
              <a:rPr sz="1400" dirty="0">
                <a:solidFill>
                  <a:srgbClr val="132A70"/>
                </a:solidFill>
                <a:latin typeface="微软雅黑"/>
                <a:cs typeface="微软雅黑"/>
              </a:rPr>
              <a:t>能芯</a:t>
            </a:r>
            <a:r>
              <a:rPr sz="1400" spc="-15" dirty="0">
                <a:solidFill>
                  <a:srgbClr val="132A70"/>
                </a:solidFill>
                <a:latin typeface="微软雅黑"/>
                <a:cs typeface="微软雅黑"/>
              </a:rPr>
              <a:t>片</a:t>
            </a:r>
            <a:r>
              <a:rPr sz="1400" dirty="0">
                <a:solidFill>
                  <a:srgbClr val="132A70"/>
                </a:solidFill>
                <a:latin typeface="微软雅黑"/>
                <a:cs typeface="微软雅黑"/>
              </a:rPr>
              <a:t>的流</a:t>
            </a:r>
            <a:r>
              <a:rPr sz="1400" spc="-15" dirty="0">
                <a:solidFill>
                  <a:srgbClr val="132A70"/>
                </a:solidFill>
                <a:latin typeface="微软雅黑"/>
                <a:cs typeface="微软雅黑"/>
              </a:rPr>
              <a:t>量</a:t>
            </a:r>
            <a:r>
              <a:rPr sz="1400" dirty="0">
                <a:solidFill>
                  <a:srgbClr val="132A70"/>
                </a:solidFill>
                <a:latin typeface="微软雅黑"/>
                <a:cs typeface="微软雅黑"/>
              </a:rPr>
              <a:t>入口；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5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9C00"/>
                </a:solidFill>
                <a:latin typeface="微软雅黑"/>
                <a:cs typeface="微软雅黑"/>
              </a:rPr>
              <a:t>｜</a:t>
            </a:r>
            <a:r>
              <a:rPr sz="1400" dirty="0">
                <a:solidFill>
                  <a:srgbClr val="132A70"/>
                </a:solidFill>
                <a:latin typeface="微软雅黑"/>
                <a:cs typeface="微软雅黑"/>
              </a:rPr>
              <a:t>深度学习框架技术壁</a:t>
            </a:r>
            <a:r>
              <a:rPr sz="1400" spc="-15" dirty="0">
                <a:solidFill>
                  <a:srgbClr val="132A70"/>
                </a:solidFill>
                <a:latin typeface="微软雅黑"/>
                <a:cs typeface="微软雅黑"/>
              </a:rPr>
              <a:t>垒</a:t>
            </a:r>
            <a:r>
              <a:rPr sz="1400" dirty="0">
                <a:solidFill>
                  <a:srgbClr val="132A70"/>
                </a:solidFill>
                <a:latin typeface="微软雅黑"/>
                <a:cs typeface="微软雅黑"/>
              </a:rPr>
              <a:t>极高</a:t>
            </a:r>
            <a:r>
              <a:rPr sz="1400" spc="-15" dirty="0">
                <a:solidFill>
                  <a:srgbClr val="132A70"/>
                </a:solidFill>
                <a:latin typeface="微软雅黑"/>
                <a:cs typeface="微软雅黑"/>
              </a:rPr>
              <a:t>、</a:t>
            </a:r>
            <a:r>
              <a:rPr sz="1400" dirty="0">
                <a:solidFill>
                  <a:srgbClr val="132A70"/>
                </a:solidFill>
                <a:latin typeface="微软雅黑"/>
                <a:cs typeface="微软雅黑"/>
              </a:rPr>
              <a:t>研发</a:t>
            </a:r>
            <a:r>
              <a:rPr sz="1400" spc="-15" dirty="0">
                <a:solidFill>
                  <a:srgbClr val="132A70"/>
                </a:solidFill>
                <a:latin typeface="微软雅黑"/>
                <a:cs typeface="微软雅黑"/>
              </a:rPr>
              <a:t>投</a:t>
            </a:r>
            <a:r>
              <a:rPr sz="1400" dirty="0">
                <a:solidFill>
                  <a:srgbClr val="132A70"/>
                </a:solidFill>
                <a:latin typeface="微软雅黑"/>
                <a:cs typeface="微软雅黑"/>
              </a:rPr>
              <a:t>入大；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25109" y="4888229"/>
            <a:ext cx="394207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9C00"/>
                </a:solidFill>
                <a:latin typeface="微软雅黑"/>
                <a:cs typeface="微软雅黑"/>
              </a:rPr>
              <a:t>｜</a:t>
            </a:r>
            <a:r>
              <a:rPr sz="1400" dirty="0">
                <a:solidFill>
                  <a:srgbClr val="132A70"/>
                </a:solidFill>
                <a:latin typeface="微软雅黑"/>
                <a:cs typeface="微软雅黑"/>
              </a:rPr>
              <a:t>深度学习框架影响力</a:t>
            </a:r>
            <a:r>
              <a:rPr sz="1400" spc="-15" dirty="0">
                <a:solidFill>
                  <a:srgbClr val="132A70"/>
                </a:solidFill>
                <a:latin typeface="微软雅黑"/>
                <a:cs typeface="微软雅黑"/>
              </a:rPr>
              <a:t>可</a:t>
            </a:r>
            <a:r>
              <a:rPr sz="1400" dirty="0">
                <a:solidFill>
                  <a:srgbClr val="132A70"/>
                </a:solidFill>
                <a:latin typeface="微软雅黑"/>
                <a:cs typeface="微软雅黑"/>
              </a:rPr>
              <a:t>穿透</a:t>
            </a:r>
            <a:r>
              <a:rPr sz="1400" spc="-15" dirty="0">
                <a:solidFill>
                  <a:srgbClr val="132A70"/>
                </a:solidFill>
                <a:latin typeface="微软雅黑"/>
                <a:cs typeface="微软雅黑"/>
              </a:rPr>
              <a:t>全</a:t>
            </a:r>
            <a:r>
              <a:rPr sz="1400" dirty="0">
                <a:solidFill>
                  <a:srgbClr val="132A70"/>
                </a:solidFill>
                <a:latin typeface="微软雅黑"/>
                <a:cs typeface="微软雅黑"/>
              </a:rPr>
              <a:t>行业</a:t>
            </a:r>
            <a:r>
              <a:rPr sz="1400" spc="-15" dirty="0">
                <a:solidFill>
                  <a:srgbClr val="132A70"/>
                </a:solidFill>
                <a:latin typeface="微软雅黑"/>
                <a:cs typeface="微软雅黑"/>
              </a:rPr>
              <a:t>和</a:t>
            </a:r>
            <a:r>
              <a:rPr sz="1400" dirty="0">
                <a:solidFill>
                  <a:srgbClr val="132A70"/>
                </a:solidFill>
                <a:latin typeface="微软雅黑"/>
                <a:cs typeface="微软雅黑"/>
              </a:rPr>
              <a:t>全球</a:t>
            </a:r>
            <a:r>
              <a:rPr sz="1400" spc="-15" dirty="0">
                <a:solidFill>
                  <a:srgbClr val="132A70"/>
                </a:solidFill>
                <a:latin typeface="微软雅黑"/>
                <a:cs typeface="微软雅黑"/>
              </a:rPr>
              <a:t>市</a:t>
            </a:r>
            <a:r>
              <a:rPr sz="1400" dirty="0">
                <a:solidFill>
                  <a:srgbClr val="132A70"/>
                </a:solidFill>
                <a:latin typeface="微软雅黑"/>
                <a:cs typeface="微软雅黑"/>
              </a:rPr>
              <a:t>场。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5291" y="398779"/>
            <a:ext cx="5817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32A70"/>
                </a:solidFill>
              </a:rPr>
              <a:t>深度学习框架是人工智能最核心</a:t>
            </a:r>
            <a:r>
              <a:rPr sz="2400" spc="5" dirty="0">
                <a:solidFill>
                  <a:srgbClr val="132A70"/>
                </a:solidFill>
              </a:rPr>
              <a:t>的</a:t>
            </a:r>
            <a:r>
              <a:rPr sz="2400" dirty="0">
                <a:solidFill>
                  <a:srgbClr val="1C2B6F"/>
                </a:solidFill>
              </a:rPr>
              <a:t>基础设施</a:t>
            </a:r>
            <a:endParaRPr sz="2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616" y="377190"/>
            <a:ext cx="5145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313185"/>
                </a:solidFill>
              </a:rPr>
              <a:t>O</a:t>
            </a:r>
            <a:r>
              <a:rPr sz="2400" spc="5" dirty="0">
                <a:solidFill>
                  <a:srgbClr val="313185"/>
                </a:solidFill>
              </a:rPr>
              <a:t>n</a:t>
            </a:r>
            <a:r>
              <a:rPr sz="2400" spc="-5" dirty="0">
                <a:solidFill>
                  <a:srgbClr val="313185"/>
                </a:solidFill>
              </a:rPr>
              <a:t>eFl</a:t>
            </a:r>
            <a:r>
              <a:rPr sz="2400" spc="-10" dirty="0">
                <a:solidFill>
                  <a:srgbClr val="313185"/>
                </a:solidFill>
              </a:rPr>
              <a:t>o</a:t>
            </a:r>
            <a:r>
              <a:rPr sz="2400" spc="-5" dirty="0">
                <a:solidFill>
                  <a:srgbClr val="313185"/>
                </a:solidFill>
              </a:rPr>
              <a:t>w</a:t>
            </a:r>
            <a:r>
              <a:rPr sz="2400" dirty="0">
                <a:solidFill>
                  <a:srgbClr val="313185"/>
                </a:solidFill>
              </a:rPr>
              <a:t>应用案例</a:t>
            </a:r>
            <a:r>
              <a:rPr sz="2200" b="0" spc="-5" dirty="0">
                <a:solidFill>
                  <a:srgbClr val="313185"/>
                </a:solidFill>
                <a:latin typeface="微软雅黑"/>
                <a:cs typeface="微软雅黑"/>
              </a:rPr>
              <a:t>——大规模人脸识别</a:t>
            </a:r>
            <a:endParaRPr sz="2200">
              <a:latin typeface="微软雅黑"/>
              <a:cs typeface="微软雅黑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63641" y="1251017"/>
            <a:ext cx="4871666" cy="515643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616" y="377190"/>
            <a:ext cx="5145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313185"/>
                </a:solidFill>
              </a:rPr>
              <a:t>O</a:t>
            </a:r>
            <a:r>
              <a:rPr sz="2400" spc="5" dirty="0">
                <a:solidFill>
                  <a:srgbClr val="313185"/>
                </a:solidFill>
              </a:rPr>
              <a:t>n</a:t>
            </a:r>
            <a:r>
              <a:rPr sz="2400" spc="-5" dirty="0">
                <a:solidFill>
                  <a:srgbClr val="313185"/>
                </a:solidFill>
              </a:rPr>
              <a:t>eFl</a:t>
            </a:r>
            <a:r>
              <a:rPr sz="2400" spc="-10" dirty="0">
                <a:solidFill>
                  <a:srgbClr val="313185"/>
                </a:solidFill>
              </a:rPr>
              <a:t>o</a:t>
            </a:r>
            <a:r>
              <a:rPr sz="2400" spc="-5" dirty="0">
                <a:solidFill>
                  <a:srgbClr val="313185"/>
                </a:solidFill>
              </a:rPr>
              <a:t>w</a:t>
            </a:r>
            <a:r>
              <a:rPr sz="2400" dirty="0">
                <a:solidFill>
                  <a:srgbClr val="313185"/>
                </a:solidFill>
              </a:rPr>
              <a:t>应用案例</a:t>
            </a:r>
            <a:r>
              <a:rPr sz="2200" b="0" spc="-5" dirty="0">
                <a:solidFill>
                  <a:srgbClr val="313185"/>
                </a:solidFill>
                <a:latin typeface="微软雅黑"/>
                <a:cs typeface="微软雅黑"/>
              </a:rPr>
              <a:t>——大规模人脸识别</a:t>
            </a:r>
            <a:endParaRPr sz="2200">
              <a:latin typeface="微软雅黑"/>
              <a:cs typeface="微软雅黑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57054" y="1255842"/>
            <a:ext cx="7609297" cy="540852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616" y="377190"/>
            <a:ext cx="57029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313185"/>
                </a:solidFill>
              </a:rPr>
              <a:t>O</a:t>
            </a:r>
            <a:r>
              <a:rPr sz="2400" spc="5" dirty="0">
                <a:solidFill>
                  <a:srgbClr val="313185"/>
                </a:solidFill>
              </a:rPr>
              <a:t>n</a:t>
            </a:r>
            <a:r>
              <a:rPr sz="2400" spc="-5" dirty="0">
                <a:solidFill>
                  <a:srgbClr val="313185"/>
                </a:solidFill>
              </a:rPr>
              <a:t>eFl</a:t>
            </a:r>
            <a:r>
              <a:rPr sz="2400" spc="-10" dirty="0">
                <a:solidFill>
                  <a:srgbClr val="313185"/>
                </a:solidFill>
              </a:rPr>
              <a:t>o</a:t>
            </a:r>
            <a:r>
              <a:rPr sz="2400" spc="-5" dirty="0">
                <a:solidFill>
                  <a:srgbClr val="313185"/>
                </a:solidFill>
              </a:rPr>
              <a:t>w</a:t>
            </a:r>
            <a:r>
              <a:rPr sz="2400" dirty="0">
                <a:solidFill>
                  <a:srgbClr val="313185"/>
                </a:solidFill>
              </a:rPr>
              <a:t>应用案例</a:t>
            </a:r>
            <a:r>
              <a:rPr sz="2200" b="0" spc="-5" dirty="0">
                <a:solidFill>
                  <a:srgbClr val="313185"/>
                </a:solidFill>
                <a:latin typeface="微软雅黑"/>
                <a:cs typeface="微软雅黑"/>
              </a:rPr>
              <a:t>——大规模广告推荐系统</a:t>
            </a:r>
            <a:endParaRPr sz="2200">
              <a:latin typeface="微软雅黑"/>
              <a:cs typeface="微软雅黑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290" y="2105618"/>
            <a:ext cx="11823460" cy="281596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616" y="377190"/>
            <a:ext cx="6956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313185"/>
                </a:solidFill>
              </a:rPr>
              <a:t>O</a:t>
            </a:r>
            <a:r>
              <a:rPr sz="2400" spc="5" dirty="0">
                <a:solidFill>
                  <a:srgbClr val="313185"/>
                </a:solidFill>
              </a:rPr>
              <a:t>n</a:t>
            </a:r>
            <a:r>
              <a:rPr sz="2400" spc="-5" dirty="0">
                <a:solidFill>
                  <a:srgbClr val="313185"/>
                </a:solidFill>
              </a:rPr>
              <a:t>eFl</a:t>
            </a:r>
            <a:r>
              <a:rPr sz="2400" spc="-10" dirty="0">
                <a:solidFill>
                  <a:srgbClr val="313185"/>
                </a:solidFill>
              </a:rPr>
              <a:t>o</a:t>
            </a:r>
            <a:r>
              <a:rPr sz="2400" spc="-5" dirty="0">
                <a:solidFill>
                  <a:srgbClr val="313185"/>
                </a:solidFill>
              </a:rPr>
              <a:t>w</a:t>
            </a:r>
            <a:r>
              <a:rPr sz="2400" dirty="0">
                <a:solidFill>
                  <a:srgbClr val="313185"/>
                </a:solidFill>
              </a:rPr>
              <a:t>应用案例</a:t>
            </a:r>
            <a:r>
              <a:rPr sz="2200" b="0" spc="-5" dirty="0">
                <a:solidFill>
                  <a:srgbClr val="313185"/>
                </a:solidFill>
                <a:latin typeface="微软雅黑"/>
                <a:cs typeface="微软雅黑"/>
              </a:rPr>
              <a:t>——大规模广告推荐系统Wide部分</a:t>
            </a:r>
            <a:endParaRPr sz="2200">
              <a:latin typeface="微软雅黑"/>
              <a:cs typeface="微软雅黑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83" y="1491634"/>
            <a:ext cx="12113458" cy="504038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616" y="377190"/>
            <a:ext cx="6968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313185"/>
                </a:solidFill>
              </a:rPr>
              <a:t>O</a:t>
            </a:r>
            <a:r>
              <a:rPr sz="2400" spc="5" dirty="0">
                <a:solidFill>
                  <a:srgbClr val="313185"/>
                </a:solidFill>
              </a:rPr>
              <a:t>n</a:t>
            </a:r>
            <a:r>
              <a:rPr sz="2400" spc="-5" dirty="0">
                <a:solidFill>
                  <a:srgbClr val="313185"/>
                </a:solidFill>
              </a:rPr>
              <a:t>eFl</a:t>
            </a:r>
            <a:r>
              <a:rPr sz="2400" spc="-10" dirty="0">
                <a:solidFill>
                  <a:srgbClr val="313185"/>
                </a:solidFill>
              </a:rPr>
              <a:t>o</a:t>
            </a:r>
            <a:r>
              <a:rPr sz="2400" spc="-5" dirty="0">
                <a:solidFill>
                  <a:srgbClr val="313185"/>
                </a:solidFill>
              </a:rPr>
              <a:t>w</a:t>
            </a:r>
            <a:r>
              <a:rPr sz="2400" dirty="0">
                <a:solidFill>
                  <a:srgbClr val="313185"/>
                </a:solidFill>
              </a:rPr>
              <a:t>应用案例</a:t>
            </a:r>
            <a:r>
              <a:rPr sz="2200" b="0" spc="-5" dirty="0">
                <a:solidFill>
                  <a:srgbClr val="313185"/>
                </a:solidFill>
                <a:latin typeface="微软雅黑"/>
                <a:cs typeface="微软雅黑"/>
              </a:rPr>
              <a:t>——大规模广告推荐系统Deep部分</a:t>
            </a:r>
            <a:endParaRPr sz="2200">
              <a:latin typeface="微软雅黑"/>
              <a:cs typeface="微软雅黑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53" y="1622323"/>
            <a:ext cx="12168046" cy="498832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9775" y="4381880"/>
            <a:ext cx="2520315" cy="10325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1C2B6F"/>
                </a:solidFill>
                <a:latin typeface="微软雅黑"/>
                <a:cs typeface="微软雅黑"/>
              </a:rPr>
              <a:t>自助式</a:t>
            </a:r>
            <a:endParaRPr sz="1600">
              <a:latin typeface="微软雅黑"/>
              <a:cs typeface="微软雅黑"/>
            </a:endParaRPr>
          </a:p>
          <a:p>
            <a:pPr marL="12700" marR="5080" algn="ctr">
              <a:lnSpc>
                <a:spcPct val="150000"/>
              </a:lnSpc>
              <a:spcBef>
                <a:spcPts val="969"/>
              </a:spcBef>
            </a:pPr>
            <a:r>
              <a:rPr sz="1400" spc="-5" dirty="0">
                <a:solidFill>
                  <a:srgbClr val="1C2B6F"/>
                </a:solidFill>
                <a:latin typeface="微软雅黑"/>
                <a:cs typeface="微软雅黑"/>
              </a:rPr>
              <a:t>AI</a:t>
            </a:r>
            <a:r>
              <a:rPr sz="1400" dirty="0">
                <a:solidFill>
                  <a:srgbClr val="1C2B6F"/>
                </a:solidFill>
                <a:latin typeface="微软雅黑"/>
                <a:cs typeface="微软雅黑"/>
              </a:rPr>
              <a:t>数据分析结论深度不足，业务 专家被统计学、算法拒</a:t>
            </a:r>
            <a:r>
              <a:rPr sz="1400" spc="-15" dirty="0">
                <a:solidFill>
                  <a:srgbClr val="1C2B6F"/>
                </a:solidFill>
                <a:latin typeface="微软雅黑"/>
                <a:cs typeface="微软雅黑"/>
              </a:rPr>
              <a:t>之</a:t>
            </a:r>
            <a:r>
              <a:rPr sz="1400" dirty="0">
                <a:solidFill>
                  <a:srgbClr val="1C2B6F"/>
                </a:solidFill>
                <a:latin typeface="微软雅黑"/>
                <a:cs typeface="微软雅黑"/>
              </a:rPr>
              <a:t>门外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16804" y="4381880"/>
            <a:ext cx="2341880" cy="1352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2705" algn="ctr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1C2B6F"/>
                </a:solidFill>
                <a:latin typeface="微软雅黑"/>
                <a:cs typeface="微软雅黑"/>
              </a:rPr>
              <a:t>标准化</a:t>
            </a:r>
            <a:endParaRPr sz="1600">
              <a:latin typeface="微软雅黑"/>
              <a:cs typeface="微软雅黑"/>
            </a:endParaRPr>
          </a:p>
          <a:p>
            <a:pPr marL="12700" marR="5080" algn="ctr">
              <a:lnSpc>
                <a:spcPct val="150000"/>
              </a:lnSpc>
              <a:spcBef>
                <a:spcPts val="969"/>
              </a:spcBef>
            </a:pPr>
            <a:r>
              <a:rPr sz="1400" spc="-5" dirty="0">
                <a:solidFill>
                  <a:srgbClr val="1C2B6F"/>
                </a:solidFill>
                <a:latin typeface="微软雅黑"/>
                <a:cs typeface="微软雅黑"/>
              </a:rPr>
              <a:t>AI</a:t>
            </a:r>
            <a:r>
              <a:rPr sz="1400" dirty="0">
                <a:solidFill>
                  <a:srgbClr val="1C2B6F"/>
                </a:solidFill>
                <a:latin typeface="微软雅黑"/>
                <a:cs typeface="微软雅黑"/>
              </a:rPr>
              <a:t>工具碎片化程度高，相关技 术标准不统一，带来高</a:t>
            </a:r>
            <a:r>
              <a:rPr sz="1400" spc="-15" dirty="0">
                <a:solidFill>
                  <a:srgbClr val="1C2B6F"/>
                </a:solidFill>
                <a:latin typeface="微软雅黑"/>
                <a:cs typeface="微软雅黑"/>
              </a:rPr>
              <a:t>学</a:t>
            </a:r>
            <a:r>
              <a:rPr sz="1400" dirty="0">
                <a:solidFill>
                  <a:srgbClr val="1C2B6F"/>
                </a:solidFill>
                <a:latin typeface="微软雅黑"/>
                <a:cs typeface="微软雅黑"/>
              </a:rPr>
              <a:t>习成 本和部署成本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90738" y="4381880"/>
            <a:ext cx="2341880" cy="1352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27305" algn="ctr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1C2B6F"/>
                </a:solidFill>
                <a:latin typeface="微软雅黑"/>
                <a:cs typeface="微软雅黑"/>
              </a:rPr>
              <a:t>企业级</a:t>
            </a:r>
            <a:endParaRPr sz="1600">
              <a:latin typeface="微软雅黑"/>
              <a:cs typeface="微软雅黑"/>
            </a:endParaRPr>
          </a:p>
          <a:p>
            <a:pPr marL="12700" marR="5080" algn="ctr">
              <a:lnSpc>
                <a:spcPct val="150000"/>
              </a:lnSpc>
              <a:spcBef>
                <a:spcPts val="969"/>
              </a:spcBef>
            </a:pPr>
            <a:r>
              <a:rPr sz="1400" dirty="0">
                <a:solidFill>
                  <a:srgbClr val="1C2B6F"/>
                </a:solidFill>
                <a:latin typeface="微软雅黑"/>
                <a:cs typeface="微软雅黑"/>
              </a:rPr>
              <a:t>数据分析结论仅仅停留</a:t>
            </a:r>
            <a:r>
              <a:rPr sz="1400" spc="-15" dirty="0">
                <a:solidFill>
                  <a:srgbClr val="1C2B6F"/>
                </a:solidFill>
                <a:latin typeface="微软雅黑"/>
                <a:cs typeface="微软雅黑"/>
              </a:rPr>
              <a:t>在</a:t>
            </a:r>
            <a:r>
              <a:rPr sz="1400" dirty="0">
                <a:solidFill>
                  <a:srgbClr val="1C2B6F"/>
                </a:solidFill>
                <a:latin typeface="微软雅黑"/>
                <a:cs typeface="微软雅黑"/>
              </a:rPr>
              <a:t>报告 层面，没有固化推广，</a:t>
            </a:r>
            <a:r>
              <a:rPr sz="1400" spc="-15" dirty="0">
                <a:solidFill>
                  <a:srgbClr val="1C2B6F"/>
                </a:solidFill>
                <a:latin typeface="微软雅黑"/>
                <a:cs typeface="微软雅黑"/>
              </a:rPr>
              <a:t>成</a:t>
            </a:r>
            <a:r>
              <a:rPr sz="1400" dirty="0">
                <a:solidFill>
                  <a:srgbClr val="1C2B6F"/>
                </a:solidFill>
                <a:latin typeface="微软雅黑"/>
                <a:cs typeface="微软雅黑"/>
              </a:rPr>
              <a:t>为新 的知识与经验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5291" y="398779"/>
            <a:ext cx="828103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1C2B6F"/>
                </a:solidFill>
              </a:rPr>
              <a:t>AI</a:t>
            </a:r>
            <a:r>
              <a:rPr sz="2400" dirty="0">
                <a:solidFill>
                  <a:srgbClr val="1C2B6F"/>
                </a:solidFill>
              </a:rPr>
              <a:t>技术服务面临门槛高、碎片化和缺乏企业级应用的市场痛点</a:t>
            </a:r>
            <a:endParaRPr sz="24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55947" y="2906267"/>
            <a:ext cx="70103" cy="7010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73879" y="2906267"/>
            <a:ext cx="68580" cy="7010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90288" y="2906267"/>
            <a:ext cx="70103" cy="70104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7432547" y="2906267"/>
            <a:ext cx="70485" cy="70485"/>
            <a:chOff x="7432547" y="2906267"/>
            <a:chExt cx="70485" cy="7048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32547" y="2906267"/>
              <a:ext cx="70103" cy="7010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32547" y="2906267"/>
              <a:ext cx="70103" cy="70104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7650480" y="2906267"/>
            <a:ext cx="68580" cy="70485"/>
            <a:chOff x="7650480" y="2906267"/>
            <a:chExt cx="68580" cy="70485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50480" y="2906267"/>
              <a:ext cx="68579" cy="7010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0480" y="2906267"/>
              <a:ext cx="68579" cy="70104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7866888" y="2906267"/>
            <a:ext cx="70485" cy="70485"/>
            <a:chOff x="7866888" y="2906267"/>
            <a:chExt cx="70485" cy="70485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66888" y="2906267"/>
              <a:ext cx="70103" cy="7010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66888" y="2906267"/>
              <a:ext cx="70103" cy="70104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8194293" y="1811782"/>
            <a:ext cx="2260600" cy="2260600"/>
            <a:chOff x="8194293" y="1811782"/>
            <a:chExt cx="2260600" cy="2260600"/>
          </a:xfrm>
        </p:grpSpPr>
        <p:sp>
          <p:nvSpPr>
            <p:cNvPr id="19" name="object 19"/>
            <p:cNvSpPr/>
            <p:nvPr/>
          </p:nvSpPr>
          <p:spPr>
            <a:xfrm>
              <a:off x="8257793" y="1875282"/>
              <a:ext cx="2133600" cy="2133600"/>
            </a:xfrm>
            <a:custGeom>
              <a:avLst/>
              <a:gdLst/>
              <a:ahLst/>
              <a:cxnLst/>
              <a:rect l="l" t="t" r="r" b="b"/>
              <a:pathLst>
                <a:path w="2133600" h="2133600">
                  <a:moveTo>
                    <a:pt x="0" y="1066800"/>
                  </a:moveTo>
                  <a:lnTo>
                    <a:pt x="1097" y="1017969"/>
                  </a:lnTo>
                  <a:lnTo>
                    <a:pt x="4359" y="969703"/>
                  </a:lnTo>
                  <a:lnTo>
                    <a:pt x="9739" y="922046"/>
                  </a:lnTo>
                  <a:lnTo>
                    <a:pt x="17188" y="875047"/>
                  </a:lnTo>
                  <a:lnTo>
                    <a:pt x="26660" y="828753"/>
                  </a:lnTo>
                  <a:lnTo>
                    <a:pt x="38108" y="783210"/>
                  </a:lnTo>
                  <a:lnTo>
                    <a:pt x="51485" y="738466"/>
                  </a:lnTo>
                  <a:lnTo>
                    <a:pt x="66744" y="694568"/>
                  </a:lnTo>
                  <a:lnTo>
                    <a:pt x="83837" y="651563"/>
                  </a:lnTo>
                  <a:lnTo>
                    <a:pt x="102718" y="609498"/>
                  </a:lnTo>
                  <a:lnTo>
                    <a:pt x="123340" y="568420"/>
                  </a:lnTo>
                  <a:lnTo>
                    <a:pt x="145654" y="528376"/>
                  </a:lnTo>
                  <a:lnTo>
                    <a:pt x="169615" y="489413"/>
                  </a:lnTo>
                  <a:lnTo>
                    <a:pt x="195176" y="451579"/>
                  </a:lnTo>
                  <a:lnTo>
                    <a:pt x="222288" y="414920"/>
                  </a:lnTo>
                  <a:lnTo>
                    <a:pt x="250906" y="379484"/>
                  </a:lnTo>
                  <a:lnTo>
                    <a:pt x="280981" y="345317"/>
                  </a:lnTo>
                  <a:lnTo>
                    <a:pt x="312467" y="312467"/>
                  </a:lnTo>
                  <a:lnTo>
                    <a:pt x="345317" y="280981"/>
                  </a:lnTo>
                  <a:lnTo>
                    <a:pt x="379484" y="250906"/>
                  </a:lnTo>
                  <a:lnTo>
                    <a:pt x="414920" y="222288"/>
                  </a:lnTo>
                  <a:lnTo>
                    <a:pt x="451579" y="195176"/>
                  </a:lnTo>
                  <a:lnTo>
                    <a:pt x="489413" y="169615"/>
                  </a:lnTo>
                  <a:lnTo>
                    <a:pt x="528376" y="145654"/>
                  </a:lnTo>
                  <a:lnTo>
                    <a:pt x="568420" y="123340"/>
                  </a:lnTo>
                  <a:lnTo>
                    <a:pt x="609498" y="102718"/>
                  </a:lnTo>
                  <a:lnTo>
                    <a:pt x="651563" y="83837"/>
                  </a:lnTo>
                  <a:lnTo>
                    <a:pt x="694568" y="66744"/>
                  </a:lnTo>
                  <a:lnTo>
                    <a:pt x="738466" y="51485"/>
                  </a:lnTo>
                  <a:lnTo>
                    <a:pt x="783210" y="38108"/>
                  </a:lnTo>
                  <a:lnTo>
                    <a:pt x="828753" y="26660"/>
                  </a:lnTo>
                  <a:lnTo>
                    <a:pt x="875047" y="17188"/>
                  </a:lnTo>
                  <a:lnTo>
                    <a:pt x="922046" y="9739"/>
                  </a:lnTo>
                  <a:lnTo>
                    <a:pt x="969703" y="4359"/>
                  </a:lnTo>
                  <a:lnTo>
                    <a:pt x="1017969" y="1097"/>
                  </a:lnTo>
                  <a:lnTo>
                    <a:pt x="1066800" y="0"/>
                  </a:lnTo>
                  <a:lnTo>
                    <a:pt x="1115630" y="1097"/>
                  </a:lnTo>
                  <a:lnTo>
                    <a:pt x="1163896" y="4359"/>
                  </a:lnTo>
                  <a:lnTo>
                    <a:pt x="1211553" y="9739"/>
                  </a:lnTo>
                  <a:lnTo>
                    <a:pt x="1258552" y="17188"/>
                  </a:lnTo>
                  <a:lnTo>
                    <a:pt x="1304846" y="26660"/>
                  </a:lnTo>
                  <a:lnTo>
                    <a:pt x="1350389" y="38108"/>
                  </a:lnTo>
                  <a:lnTo>
                    <a:pt x="1395133" y="51485"/>
                  </a:lnTo>
                  <a:lnTo>
                    <a:pt x="1439031" y="66744"/>
                  </a:lnTo>
                  <a:lnTo>
                    <a:pt x="1482036" y="83837"/>
                  </a:lnTo>
                  <a:lnTo>
                    <a:pt x="1524101" y="102718"/>
                  </a:lnTo>
                  <a:lnTo>
                    <a:pt x="1565179" y="123340"/>
                  </a:lnTo>
                  <a:lnTo>
                    <a:pt x="1605223" y="145654"/>
                  </a:lnTo>
                  <a:lnTo>
                    <a:pt x="1644186" y="169615"/>
                  </a:lnTo>
                  <a:lnTo>
                    <a:pt x="1682020" y="195176"/>
                  </a:lnTo>
                  <a:lnTo>
                    <a:pt x="1718679" y="222288"/>
                  </a:lnTo>
                  <a:lnTo>
                    <a:pt x="1754115" y="250906"/>
                  </a:lnTo>
                  <a:lnTo>
                    <a:pt x="1788282" y="280981"/>
                  </a:lnTo>
                  <a:lnTo>
                    <a:pt x="1821132" y="312467"/>
                  </a:lnTo>
                  <a:lnTo>
                    <a:pt x="1852618" y="345317"/>
                  </a:lnTo>
                  <a:lnTo>
                    <a:pt x="1882693" y="379484"/>
                  </a:lnTo>
                  <a:lnTo>
                    <a:pt x="1911311" y="414920"/>
                  </a:lnTo>
                  <a:lnTo>
                    <a:pt x="1938423" y="451579"/>
                  </a:lnTo>
                  <a:lnTo>
                    <a:pt x="1963984" y="489413"/>
                  </a:lnTo>
                  <a:lnTo>
                    <a:pt x="1987945" y="528376"/>
                  </a:lnTo>
                  <a:lnTo>
                    <a:pt x="2010259" y="568420"/>
                  </a:lnTo>
                  <a:lnTo>
                    <a:pt x="2030881" y="609498"/>
                  </a:lnTo>
                  <a:lnTo>
                    <a:pt x="2049762" y="651563"/>
                  </a:lnTo>
                  <a:lnTo>
                    <a:pt x="2066855" y="694568"/>
                  </a:lnTo>
                  <a:lnTo>
                    <a:pt x="2082114" y="738466"/>
                  </a:lnTo>
                  <a:lnTo>
                    <a:pt x="2095491" y="783210"/>
                  </a:lnTo>
                  <a:lnTo>
                    <a:pt x="2106939" y="828753"/>
                  </a:lnTo>
                  <a:lnTo>
                    <a:pt x="2116411" y="875047"/>
                  </a:lnTo>
                  <a:lnTo>
                    <a:pt x="2123860" y="922046"/>
                  </a:lnTo>
                  <a:lnTo>
                    <a:pt x="2129240" y="969703"/>
                  </a:lnTo>
                  <a:lnTo>
                    <a:pt x="2132502" y="1017969"/>
                  </a:lnTo>
                  <a:lnTo>
                    <a:pt x="2133600" y="1066800"/>
                  </a:lnTo>
                  <a:lnTo>
                    <a:pt x="2132502" y="1115630"/>
                  </a:lnTo>
                  <a:lnTo>
                    <a:pt x="2129240" y="1163896"/>
                  </a:lnTo>
                  <a:lnTo>
                    <a:pt x="2123860" y="1211553"/>
                  </a:lnTo>
                  <a:lnTo>
                    <a:pt x="2116411" y="1258552"/>
                  </a:lnTo>
                  <a:lnTo>
                    <a:pt x="2106939" y="1304846"/>
                  </a:lnTo>
                  <a:lnTo>
                    <a:pt x="2095491" y="1350389"/>
                  </a:lnTo>
                  <a:lnTo>
                    <a:pt x="2082114" y="1395133"/>
                  </a:lnTo>
                  <a:lnTo>
                    <a:pt x="2066855" y="1439031"/>
                  </a:lnTo>
                  <a:lnTo>
                    <a:pt x="2049762" y="1482036"/>
                  </a:lnTo>
                  <a:lnTo>
                    <a:pt x="2030881" y="1524101"/>
                  </a:lnTo>
                  <a:lnTo>
                    <a:pt x="2010259" y="1565179"/>
                  </a:lnTo>
                  <a:lnTo>
                    <a:pt x="1987945" y="1605223"/>
                  </a:lnTo>
                  <a:lnTo>
                    <a:pt x="1963984" y="1644186"/>
                  </a:lnTo>
                  <a:lnTo>
                    <a:pt x="1938423" y="1682020"/>
                  </a:lnTo>
                  <a:lnTo>
                    <a:pt x="1911311" y="1718679"/>
                  </a:lnTo>
                  <a:lnTo>
                    <a:pt x="1882693" y="1754115"/>
                  </a:lnTo>
                  <a:lnTo>
                    <a:pt x="1852618" y="1788282"/>
                  </a:lnTo>
                  <a:lnTo>
                    <a:pt x="1821132" y="1821132"/>
                  </a:lnTo>
                  <a:lnTo>
                    <a:pt x="1788282" y="1852618"/>
                  </a:lnTo>
                  <a:lnTo>
                    <a:pt x="1754115" y="1882693"/>
                  </a:lnTo>
                  <a:lnTo>
                    <a:pt x="1718679" y="1911311"/>
                  </a:lnTo>
                  <a:lnTo>
                    <a:pt x="1682020" y="1938423"/>
                  </a:lnTo>
                  <a:lnTo>
                    <a:pt x="1644186" y="1963984"/>
                  </a:lnTo>
                  <a:lnTo>
                    <a:pt x="1605223" y="1987945"/>
                  </a:lnTo>
                  <a:lnTo>
                    <a:pt x="1565179" y="2010259"/>
                  </a:lnTo>
                  <a:lnTo>
                    <a:pt x="1524101" y="2030881"/>
                  </a:lnTo>
                  <a:lnTo>
                    <a:pt x="1482036" y="2049762"/>
                  </a:lnTo>
                  <a:lnTo>
                    <a:pt x="1439031" y="2066855"/>
                  </a:lnTo>
                  <a:lnTo>
                    <a:pt x="1395133" y="2082114"/>
                  </a:lnTo>
                  <a:lnTo>
                    <a:pt x="1350389" y="2095491"/>
                  </a:lnTo>
                  <a:lnTo>
                    <a:pt x="1304846" y="2106939"/>
                  </a:lnTo>
                  <a:lnTo>
                    <a:pt x="1258552" y="2116411"/>
                  </a:lnTo>
                  <a:lnTo>
                    <a:pt x="1211553" y="2123860"/>
                  </a:lnTo>
                  <a:lnTo>
                    <a:pt x="1163896" y="2129240"/>
                  </a:lnTo>
                  <a:lnTo>
                    <a:pt x="1115630" y="2132502"/>
                  </a:lnTo>
                  <a:lnTo>
                    <a:pt x="1066800" y="2133599"/>
                  </a:lnTo>
                  <a:lnTo>
                    <a:pt x="1017969" y="2132502"/>
                  </a:lnTo>
                  <a:lnTo>
                    <a:pt x="969703" y="2129240"/>
                  </a:lnTo>
                  <a:lnTo>
                    <a:pt x="922046" y="2123860"/>
                  </a:lnTo>
                  <a:lnTo>
                    <a:pt x="875047" y="2116411"/>
                  </a:lnTo>
                  <a:lnTo>
                    <a:pt x="828753" y="2106939"/>
                  </a:lnTo>
                  <a:lnTo>
                    <a:pt x="783210" y="2095491"/>
                  </a:lnTo>
                  <a:lnTo>
                    <a:pt x="738466" y="2082114"/>
                  </a:lnTo>
                  <a:lnTo>
                    <a:pt x="694568" y="2066855"/>
                  </a:lnTo>
                  <a:lnTo>
                    <a:pt x="651563" y="2049762"/>
                  </a:lnTo>
                  <a:lnTo>
                    <a:pt x="609498" y="2030881"/>
                  </a:lnTo>
                  <a:lnTo>
                    <a:pt x="568420" y="2010259"/>
                  </a:lnTo>
                  <a:lnTo>
                    <a:pt x="528376" y="1987945"/>
                  </a:lnTo>
                  <a:lnTo>
                    <a:pt x="489413" y="1963984"/>
                  </a:lnTo>
                  <a:lnTo>
                    <a:pt x="451579" y="1938423"/>
                  </a:lnTo>
                  <a:lnTo>
                    <a:pt x="414920" y="1911311"/>
                  </a:lnTo>
                  <a:lnTo>
                    <a:pt x="379484" y="1882693"/>
                  </a:lnTo>
                  <a:lnTo>
                    <a:pt x="345317" y="1852618"/>
                  </a:lnTo>
                  <a:lnTo>
                    <a:pt x="312467" y="1821132"/>
                  </a:lnTo>
                  <a:lnTo>
                    <a:pt x="280981" y="1788282"/>
                  </a:lnTo>
                  <a:lnTo>
                    <a:pt x="250906" y="1754115"/>
                  </a:lnTo>
                  <a:lnTo>
                    <a:pt x="222288" y="1718679"/>
                  </a:lnTo>
                  <a:lnTo>
                    <a:pt x="195176" y="1682020"/>
                  </a:lnTo>
                  <a:lnTo>
                    <a:pt x="169615" y="1644186"/>
                  </a:lnTo>
                  <a:lnTo>
                    <a:pt x="145654" y="1605223"/>
                  </a:lnTo>
                  <a:lnTo>
                    <a:pt x="123340" y="1565179"/>
                  </a:lnTo>
                  <a:lnTo>
                    <a:pt x="102718" y="1524101"/>
                  </a:lnTo>
                  <a:lnTo>
                    <a:pt x="83837" y="1482036"/>
                  </a:lnTo>
                  <a:lnTo>
                    <a:pt x="66744" y="1439031"/>
                  </a:lnTo>
                  <a:lnTo>
                    <a:pt x="51485" y="1395133"/>
                  </a:lnTo>
                  <a:lnTo>
                    <a:pt x="38108" y="1350389"/>
                  </a:lnTo>
                  <a:lnTo>
                    <a:pt x="26660" y="1304846"/>
                  </a:lnTo>
                  <a:lnTo>
                    <a:pt x="17188" y="1258552"/>
                  </a:lnTo>
                  <a:lnTo>
                    <a:pt x="9739" y="1211553"/>
                  </a:lnTo>
                  <a:lnTo>
                    <a:pt x="4359" y="1163896"/>
                  </a:lnTo>
                  <a:lnTo>
                    <a:pt x="1097" y="1115630"/>
                  </a:lnTo>
                  <a:lnTo>
                    <a:pt x="0" y="1066800"/>
                  </a:lnTo>
                  <a:close/>
                </a:path>
              </a:pathLst>
            </a:custGeom>
            <a:ln w="1270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324593" y="1875282"/>
              <a:ext cx="1066800" cy="1342390"/>
            </a:xfrm>
            <a:custGeom>
              <a:avLst/>
              <a:gdLst/>
              <a:ahLst/>
              <a:cxnLst/>
              <a:rect l="l" t="t" r="r" b="b"/>
              <a:pathLst>
                <a:path w="1066800" h="1342389">
                  <a:moveTo>
                    <a:pt x="0" y="0"/>
                  </a:moveTo>
                  <a:lnTo>
                    <a:pt x="48830" y="1097"/>
                  </a:lnTo>
                  <a:lnTo>
                    <a:pt x="97096" y="4359"/>
                  </a:lnTo>
                  <a:lnTo>
                    <a:pt x="144753" y="9739"/>
                  </a:lnTo>
                  <a:lnTo>
                    <a:pt x="191752" y="17188"/>
                  </a:lnTo>
                  <a:lnTo>
                    <a:pt x="238046" y="26660"/>
                  </a:lnTo>
                  <a:lnTo>
                    <a:pt x="283589" y="38108"/>
                  </a:lnTo>
                  <a:lnTo>
                    <a:pt x="328333" y="51485"/>
                  </a:lnTo>
                  <a:lnTo>
                    <a:pt x="372231" y="66744"/>
                  </a:lnTo>
                  <a:lnTo>
                    <a:pt x="415236" y="83837"/>
                  </a:lnTo>
                  <a:lnTo>
                    <a:pt x="457301" y="102718"/>
                  </a:lnTo>
                  <a:lnTo>
                    <a:pt x="498379" y="123340"/>
                  </a:lnTo>
                  <a:lnTo>
                    <a:pt x="538423" y="145654"/>
                  </a:lnTo>
                  <a:lnTo>
                    <a:pt x="577386" y="169615"/>
                  </a:lnTo>
                  <a:lnTo>
                    <a:pt x="615220" y="195176"/>
                  </a:lnTo>
                  <a:lnTo>
                    <a:pt x="651879" y="222288"/>
                  </a:lnTo>
                  <a:lnTo>
                    <a:pt x="687315" y="250906"/>
                  </a:lnTo>
                  <a:lnTo>
                    <a:pt x="721482" y="280981"/>
                  </a:lnTo>
                  <a:lnTo>
                    <a:pt x="754332" y="312467"/>
                  </a:lnTo>
                  <a:lnTo>
                    <a:pt x="785818" y="345317"/>
                  </a:lnTo>
                  <a:lnTo>
                    <a:pt x="815893" y="379484"/>
                  </a:lnTo>
                  <a:lnTo>
                    <a:pt x="844511" y="414920"/>
                  </a:lnTo>
                  <a:lnTo>
                    <a:pt x="871623" y="451579"/>
                  </a:lnTo>
                  <a:lnTo>
                    <a:pt x="897184" y="489413"/>
                  </a:lnTo>
                  <a:lnTo>
                    <a:pt x="921145" y="528376"/>
                  </a:lnTo>
                  <a:lnTo>
                    <a:pt x="943459" y="568420"/>
                  </a:lnTo>
                  <a:lnTo>
                    <a:pt x="964081" y="609498"/>
                  </a:lnTo>
                  <a:lnTo>
                    <a:pt x="982962" y="651563"/>
                  </a:lnTo>
                  <a:lnTo>
                    <a:pt x="1000055" y="694568"/>
                  </a:lnTo>
                  <a:lnTo>
                    <a:pt x="1015314" y="738466"/>
                  </a:lnTo>
                  <a:lnTo>
                    <a:pt x="1028691" y="783210"/>
                  </a:lnTo>
                  <a:lnTo>
                    <a:pt x="1040139" y="828753"/>
                  </a:lnTo>
                  <a:lnTo>
                    <a:pt x="1049611" y="875047"/>
                  </a:lnTo>
                  <a:lnTo>
                    <a:pt x="1057060" y="922046"/>
                  </a:lnTo>
                  <a:lnTo>
                    <a:pt x="1062440" y="969703"/>
                  </a:lnTo>
                  <a:lnTo>
                    <a:pt x="1065702" y="1017969"/>
                  </a:lnTo>
                  <a:lnTo>
                    <a:pt x="1066800" y="1066800"/>
                  </a:lnTo>
                  <a:lnTo>
                    <a:pt x="1065785" y="1113293"/>
                  </a:lnTo>
                  <a:lnTo>
                    <a:pt x="1062750" y="1159641"/>
                  </a:lnTo>
                  <a:lnTo>
                    <a:pt x="1057703" y="1205785"/>
                  </a:lnTo>
                  <a:lnTo>
                    <a:pt x="1050656" y="1251664"/>
                  </a:lnTo>
                  <a:lnTo>
                    <a:pt x="1041620" y="1297219"/>
                  </a:lnTo>
                  <a:lnTo>
                    <a:pt x="1030604" y="1342389"/>
                  </a:lnTo>
                </a:path>
              </a:pathLst>
            </a:custGeom>
            <a:ln w="127000">
              <a:solidFill>
                <a:srgbClr val="172C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566784" y="3311397"/>
            <a:ext cx="154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2300" marR="5080" indent="-6096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252525"/>
                </a:solidFill>
                <a:latin typeface="微软雅黑"/>
                <a:cs typeface="微软雅黑"/>
              </a:rPr>
              <a:t>不能满足复杂的企业级 应用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933688" y="2375407"/>
            <a:ext cx="779145" cy="706120"/>
          </a:xfrm>
          <a:custGeom>
            <a:avLst/>
            <a:gdLst/>
            <a:ahLst/>
            <a:cxnLst/>
            <a:rect l="l" t="t" r="r" b="b"/>
            <a:pathLst>
              <a:path w="779145" h="706119">
                <a:moveTo>
                  <a:pt x="515124" y="443230"/>
                </a:moveTo>
                <a:lnTo>
                  <a:pt x="456564" y="443230"/>
                </a:lnTo>
                <a:lnTo>
                  <a:pt x="469137" y="455930"/>
                </a:lnTo>
                <a:lnTo>
                  <a:pt x="464438" y="461010"/>
                </a:lnTo>
                <a:lnTo>
                  <a:pt x="461263" y="464820"/>
                </a:lnTo>
                <a:lnTo>
                  <a:pt x="461263" y="472440"/>
                </a:lnTo>
                <a:lnTo>
                  <a:pt x="487933" y="502920"/>
                </a:lnTo>
                <a:lnTo>
                  <a:pt x="675512" y="687070"/>
                </a:lnTo>
                <a:lnTo>
                  <a:pt x="699007" y="706120"/>
                </a:lnTo>
                <a:lnTo>
                  <a:pt x="716152" y="704850"/>
                </a:lnTo>
                <a:lnTo>
                  <a:pt x="730250" y="701040"/>
                </a:lnTo>
                <a:lnTo>
                  <a:pt x="742822" y="694690"/>
                </a:lnTo>
                <a:lnTo>
                  <a:pt x="753886" y="684530"/>
                </a:lnTo>
                <a:lnTo>
                  <a:pt x="703706" y="684530"/>
                </a:lnTo>
                <a:lnTo>
                  <a:pt x="699007" y="680720"/>
                </a:lnTo>
                <a:lnTo>
                  <a:pt x="715880" y="664210"/>
                </a:lnTo>
                <a:lnTo>
                  <a:pt x="683386" y="664210"/>
                </a:lnTo>
                <a:lnTo>
                  <a:pt x="511301" y="492760"/>
                </a:lnTo>
                <a:lnTo>
                  <a:pt x="527265" y="477520"/>
                </a:lnTo>
                <a:lnTo>
                  <a:pt x="497331" y="477520"/>
                </a:lnTo>
                <a:lnTo>
                  <a:pt x="487933" y="469900"/>
                </a:lnTo>
                <a:lnTo>
                  <a:pt x="515124" y="443230"/>
                </a:lnTo>
                <a:close/>
              </a:path>
              <a:path w="779145" h="706119">
                <a:moveTo>
                  <a:pt x="778763" y="628650"/>
                </a:moveTo>
                <a:lnTo>
                  <a:pt x="752220" y="628650"/>
                </a:lnTo>
                <a:lnTo>
                  <a:pt x="756919" y="633730"/>
                </a:lnTo>
                <a:lnTo>
                  <a:pt x="755268" y="642620"/>
                </a:lnTo>
                <a:lnTo>
                  <a:pt x="731901" y="675640"/>
                </a:lnTo>
                <a:lnTo>
                  <a:pt x="703706" y="684530"/>
                </a:lnTo>
                <a:lnTo>
                  <a:pt x="753886" y="684530"/>
                </a:lnTo>
                <a:lnTo>
                  <a:pt x="755268" y="683260"/>
                </a:lnTo>
                <a:lnTo>
                  <a:pt x="764666" y="673100"/>
                </a:lnTo>
                <a:lnTo>
                  <a:pt x="772540" y="657860"/>
                </a:lnTo>
                <a:lnTo>
                  <a:pt x="777239" y="643890"/>
                </a:lnTo>
                <a:lnTo>
                  <a:pt x="778763" y="628650"/>
                </a:lnTo>
                <a:close/>
              </a:path>
              <a:path w="779145" h="706119">
                <a:moveTo>
                  <a:pt x="596959" y="441960"/>
                </a:moveTo>
                <a:lnTo>
                  <a:pt x="564514" y="441960"/>
                </a:lnTo>
                <a:lnTo>
                  <a:pt x="734948" y="613410"/>
                </a:lnTo>
                <a:lnTo>
                  <a:pt x="683386" y="664210"/>
                </a:lnTo>
                <a:lnTo>
                  <a:pt x="715880" y="664210"/>
                </a:lnTo>
                <a:lnTo>
                  <a:pt x="752220" y="628650"/>
                </a:lnTo>
                <a:lnTo>
                  <a:pt x="778763" y="628650"/>
                </a:lnTo>
                <a:lnTo>
                  <a:pt x="777239" y="623570"/>
                </a:lnTo>
                <a:lnTo>
                  <a:pt x="775588" y="621030"/>
                </a:lnTo>
                <a:lnTo>
                  <a:pt x="758443" y="603250"/>
                </a:lnTo>
                <a:lnTo>
                  <a:pt x="596959" y="441960"/>
                </a:lnTo>
                <a:close/>
              </a:path>
              <a:path w="779145" h="706119">
                <a:moveTo>
                  <a:pt x="86171" y="467360"/>
                </a:moveTo>
                <a:lnTo>
                  <a:pt x="45338" y="467360"/>
                </a:lnTo>
                <a:lnTo>
                  <a:pt x="100075" y="502920"/>
                </a:lnTo>
                <a:lnTo>
                  <a:pt x="100075" y="511810"/>
                </a:lnTo>
                <a:lnTo>
                  <a:pt x="101600" y="518160"/>
                </a:lnTo>
                <a:lnTo>
                  <a:pt x="104775" y="524510"/>
                </a:lnTo>
                <a:lnTo>
                  <a:pt x="107950" y="527050"/>
                </a:lnTo>
                <a:lnTo>
                  <a:pt x="112648" y="530860"/>
                </a:lnTo>
                <a:lnTo>
                  <a:pt x="118871" y="533400"/>
                </a:lnTo>
                <a:lnTo>
                  <a:pt x="123570" y="534670"/>
                </a:lnTo>
                <a:lnTo>
                  <a:pt x="134492" y="534670"/>
                </a:lnTo>
                <a:lnTo>
                  <a:pt x="159511" y="511810"/>
                </a:lnTo>
                <a:lnTo>
                  <a:pt x="159511" y="506730"/>
                </a:lnTo>
                <a:lnTo>
                  <a:pt x="157987" y="497840"/>
                </a:lnTo>
                <a:lnTo>
                  <a:pt x="153288" y="490220"/>
                </a:lnTo>
                <a:lnTo>
                  <a:pt x="158082" y="483870"/>
                </a:lnTo>
                <a:lnTo>
                  <a:pt x="110997" y="483870"/>
                </a:lnTo>
                <a:lnTo>
                  <a:pt x="86171" y="467360"/>
                </a:lnTo>
                <a:close/>
              </a:path>
              <a:path w="779145" h="706119">
                <a:moveTo>
                  <a:pt x="233273" y="450850"/>
                </a:moveTo>
                <a:lnTo>
                  <a:pt x="183006" y="450850"/>
                </a:lnTo>
                <a:lnTo>
                  <a:pt x="196976" y="459740"/>
                </a:lnTo>
                <a:lnTo>
                  <a:pt x="228345" y="472440"/>
                </a:lnTo>
                <a:lnTo>
                  <a:pt x="245490" y="477520"/>
                </a:lnTo>
                <a:lnTo>
                  <a:pt x="259587" y="483870"/>
                </a:lnTo>
                <a:lnTo>
                  <a:pt x="278383" y="486410"/>
                </a:lnTo>
                <a:lnTo>
                  <a:pt x="295528" y="487680"/>
                </a:lnTo>
                <a:lnTo>
                  <a:pt x="333120" y="487680"/>
                </a:lnTo>
                <a:lnTo>
                  <a:pt x="370585" y="482600"/>
                </a:lnTo>
                <a:lnTo>
                  <a:pt x="384403" y="477520"/>
                </a:lnTo>
                <a:lnTo>
                  <a:pt x="314325" y="477520"/>
                </a:lnTo>
                <a:lnTo>
                  <a:pt x="314325" y="466090"/>
                </a:lnTo>
                <a:lnTo>
                  <a:pt x="297179" y="466090"/>
                </a:lnTo>
                <a:lnTo>
                  <a:pt x="281431" y="464820"/>
                </a:lnTo>
                <a:lnTo>
                  <a:pt x="267461" y="461010"/>
                </a:lnTo>
                <a:lnTo>
                  <a:pt x="251713" y="457200"/>
                </a:lnTo>
                <a:lnTo>
                  <a:pt x="236092" y="452120"/>
                </a:lnTo>
                <a:lnTo>
                  <a:pt x="233273" y="450850"/>
                </a:lnTo>
                <a:close/>
              </a:path>
              <a:path w="779145" h="706119">
                <a:moveTo>
                  <a:pt x="337819" y="0"/>
                </a:moveTo>
                <a:lnTo>
                  <a:pt x="289305" y="0"/>
                </a:lnTo>
                <a:lnTo>
                  <a:pt x="265810" y="2540"/>
                </a:lnTo>
                <a:lnTo>
                  <a:pt x="218947" y="17780"/>
                </a:lnTo>
                <a:lnTo>
                  <a:pt x="176656" y="40640"/>
                </a:lnTo>
                <a:lnTo>
                  <a:pt x="140715" y="69850"/>
                </a:lnTo>
                <a:lnTo>
                  <a:pt x="109473" y="109220"/>
                </a:lnTo>
                <a:lnTo>
                  <a:pt x="85978" y="149860"/>
                </a:lnTo>
                <a:lnTo>
                  <a:pt x="79755" y="172720"/>
                </a:lnTo>
                <a:lnTo>
                  <a:pt x="73532" y="194310"/>
                </a:lnTo>
                <a:lnTo>
                  <a:pt x="68833" y="219710"/>
                </a:lnTo>
                <a:lnTo>
                  <a:pt x="67182" y="242570"/>
                </a:lnTo>
                <a:lnTo>
                  <a:pt x="68833" y="273050"/>
                </a:lnTo>
                <a:lnTo>
                  <a:pt x="82930" y="327660"/>
                </a:lnTo>
                <a:lnTo>
                  <a:pt x="107950" y="377190"/>
                </a:lnTo>
                <a:lnTo>
                  <a:pt x="143890" y="419100"/>
                </a:lnTo>
                <a:lnTo>
                  <a:pt x="164210" y="436880"/>
                </a:lnTo>
                <a:lnTo>
                  <a:pt x="137667" y="477520"/>
                </a:lnTo>
                <a:lnTo>
                  <a:pt x="120395" y="477520"/>
                </a:lnTo>
                <a:lnTo>
                  <a:pt x="110997" y="483870"/>
                </a:lnTo>
                <a:lnTo>
                  <a:pt x="158082" y="483870"/>
                </a:lnTo>
                <a:lnTo>
                  <a:pt x="162875" y="477520"/>
                </a:lnTo>
                <a:lnTo>
                  <a:pt x="137667" y="477520"/>
                </a:lnTo>
                <a:lnTo>
                  <a:pt x="129793" y="476250"/>
                </a:lnTo>
                <a:lnTo>
                  <a:pt x="163834" y="476250"/>
                </a:lnTo>
                <a:lnTo>
                  <a:pt x="183006" y="450850"/>
                </a:lnTo>
                <a:lnTo>
                  <a:pt x="233273" y="450850"/>
                </a:lnTo>
                <a:lnTo>
                  <a:pt x="208025" y="439420"/>
                </a:lnTo>
                <a:lnTo>
                  <a:pt x="195452" y="431800"/>
                </a:lnTo>
                <a:lnTo>
                  <a:pt x="203834" y="419100"/>
                </a:lnTo>
                <a:lnTo>
                  <a:pt x="176656" y="419100"/>
                </a:lnTo>
                <a:lnTo>
                  <a:pt x="142366" y="384810"/>
                </a:lnTo>
                <a:lnTo>
                  <a:pt x="112648" y="342900"/>
                </a:lnTo>
                <a:lnTo>
                  <a:pt x="96900" y="295910"/>
                </a:lnTo>
                <a:lnTo>
                  <a:pt x="90677" y="271780"/>
                </a:lnTo>
                <a:lnTo>
                  <a:pt x="90677" y="220980"/>
                </a:lnTo>
                <a:lnTo>
                  <a:pt x="100075" y="179070"/>
                </a:lnTo>
                <a:lnTo>
                  <a:pt x="117220" y="138430"/>
                </a:lnTo>
                <a:lnTo>
                  <a:pt x="140715" y="102870"/>
                </a:lnTo>
                <a:lnTo>
                  <a:pt x="171957" y="71120"/>
                </a:lnTo>
                <a:lnTo>
                  <a:pt x="208025" y="46990"/>
                </a:lnTo>
                <a:lnTo>
                  <a:pt x="248665" y="29210"/>
                </a:lnTo>
                <a:lnTo>
                  <a:pt x="292480" y="21590"/>
                </a:lnTo>
                <a:lnTo>
                  <a:pt x="414766" y="21590"/>
                </a:lnTo>
                <a:lnTo>
                  <a:pt x="406526" y="17780"/>
                </a:lnTo>
                <a:lnTo>
                  <a:pt x="384682" y="8890"/>
                </a:lnTo>
                <a:lnTo>
                  <a:pt x="361187" y="2540"/>
                </a:lnTo>
                <a:lnTo>
                  <a:pt x="337819" y="0"/>
                </a:lnTo>
                <a:close/>
              </a:path>
              <a:path w="779145" h="706119">
                <a:moveTo>
                  <a:pt x="646895" y="279400"/>
                </a:moveTo>
                <a:lnTo>
                  <a:pt x="511301" y="279400"/>
                </a:lnTo>
                <a:lnTo>
                  <a:pt x="533272" y="281940"/>
                </a:lnTo>
                <a:lnTo>
                  <a:pt x="527050" y="307340"/>
                </a:lnTo>
                <a:lnTo>
                  <a:pt x="519175" y="334010"/>
                </a:lnTo>
                <a:lnTo>
                  <a:pt x="506602" y="356870"/>
                </a:lnTo>
                <a:lnTo>
                  <a:pt x="490981" y="378460"/>
                </a:lnTo>
                <a:lnTo>
                  <a:pt x="490981" y="381000"/>
                </a:lnTo>
                <a:lnTo>
                  <a:pt x="461263" y="410210"/>
                </a:lnTo>
                <a:lnTo>
                  <a:pt x="450341" y="419100"/>
                </a:lnTo>
                <a:lnTo>
                  <a:pt x="450341" y="421640"/>
                </a:lnTo>
                <a:lnTo>
                  <a:pt x="436244" y="430530"/>
                </a:lnTo>
                <a:lnTo>
                  <a:pt x="419100" y="439420"/>
                </a:lnTo>
                <a:lnTo>
                  <a:pt x="403478" y="448310"/>
                </a:lnTo>
                <a:lnTo>
                  <a:pt x="386206" y="453390"/>
                </a:lnTo>
                <a:lnTo>
                  <a:pt x="369061" y="459740"/>
                </a:lnTo>
                <a:lnTo>
                  <a:pt x="351789" y="463550"/>
                </a:lnTo>
                <a:lnTo>
                  <a:pt x="333120" y="466090"/>
                </a:lnTo>
                <a:lnTo>
                  <a:pt x="314325" y="466090"/>
                </a:lnTo>
                <a:lnTo>
                  <a:pt x="314325" y="477520"/>
                </a:lnTo>
                <a:lnTo>
                  <a:pt x="384403" y="477520"/>
                </a:lnTo>
                <a:lnTo>
                  <a:pt x="387857" y="476250"/>
                </a:lnTo>
                <a:lnTo>
                  <a:pt x="406526" y="471170"/>
                </a:lnTo>
                <a:lnTo>
                  <a:pt x="423798" y="463550"/>
                </a:lnTo>
                <a:lnTo>
                  <a:pt x="440943" y="453390"/>
                </a:lnTo>
                <a:lnTo>
                  <a:pt x="456564" y="443230"/>
                </a:lnTo>
                <a:lnTo>
                  <a:pt x="515124" y="443230"/>
                </a:lnTo>
                <a:lnTo>
                  <a:pt x="516419" y="441960"/>
                </a:lnTo>
                <a:lnTo>
                  <a:pt x="484758" y="441960"/>
                </a:lnTo>
                <a:lnTo>
                  <a:pt x="472312" y="429260"/>
                </a:lnTo>
                <a:lnTo>
                  <a:pt x="475360" y="429260"/>
                </a:lnTo>
                <a:lnTo>
                  <a:pt x="486282" y="417830"/>
                </a:lnTo>
                <a:lnTo>
                  <a:pt x="487933" y="415290"/>
                </a:lnTo>
                <a:lnTo>
                  <a:pt x="500379" y="403860"/>
                </a:lnTo>
                <a:lnTo>
                  <a:pt x="500379" y="402590"/>
                </a:lnTo>
                <a:lnTo>
                  <a:pt x="557542" y="402590"/>
                </a:lnTo>
                <a:lnTo>
                  <a:pt x="553727" y="398780"/>
                </a:lnTo>
                <a:lnTo>
                  <a:pt x="527050" y="398780"/>
                </a:lnTo>
                <a:lnTo>
                  <a:pt x="512952" y="384810"/>
                </a:lnTo>
                <a:lnTo>
                  <a:pt x="528573" y="361950"/>
                </a:lnTo>
                <a:lnTo>
                  <a:pt x="541019" y="337820"/>
                </a:lnTo>
                <a:lnTo>
                  <a:pt x="548893" y="309880"/>
                </a:lnTo>
                <a:lnTo>
                  <a:pt x="555116" y="285750"/>
                </a:lnTo>
                <a:lnTo>
                  <a:pt x="646207" y="285750"/>
                </a:lnTo>
                <a:lnTo>
                  <a:pt x="647445" y="281940"/>
                </a:lnTo>
                <a:lnTo>
                  <a:pt x="646895" y="279400"/>
                </a:lnTo>
                <a:close/>
              </a:path>
              <a:path w="779145" h="706119">
                <a:moveTo>
                  <a:pt x="572800" y="417830"/>
                </a:moveTo>
                <a:lnTo>
                  <a:pt x="541019" y="417830"/>
                </a:lnTo>
                <a:lnTo>
                  <a:pt x="548893" y="425450"/>
                </a:lnTo>
                <a:lnTo>
                  <a:pt x="497331" y="477520"/>
                </a:lnTo>
                <a:lnTo>
                  <a:pt x="527265" y="477520"/>
                </a:lnTo>
                <a:lnTo>
                  <a:pt x="564514" y="441960"/>
                </a:lnTo>
                <a:lnTo>
                  <a:pt x="596959" y="441960"/>
                </a:lnTo>
                <a:lnTo>
                  <a:pt x="572800" y="417830"/>
                </a:lnTo>
                <a:close/>
              </a:path>
              <a:path w="779145" h="706119">
                <a:moveTo>
                  <a:pt x="31241" y="412750"/>
                </a:moveTo>
                <a:lnTo>
                  <a:pt x="23494" y="415290"/>
                </a:lnTo>
                <a:lnTo>
                  <a:pt x="18795" y="417830"/>
                </a:lnTo>
                <a:lnTo>
                  <a:pt x="14096" y="419100"/>
                </a:lnTo>
                <a:lnTo>
                  <a:pt x="7873" y="422910"/>
                </a:lnTo>
                <a:lnTo>
                  <a:pt x="1523" y="431800"/>
                </a:lnTo>
                <a:lnTo>
                  <a:pt x="0" y="436880"/>
                </a:lnTo>
                <a:lnTo>
                  <a:pt x="0" y="449580"/>
                </a:lnTo>
                <a:lnTo>
                  <a:pt x="1523" y="455930"/>
                </a:lnTo>
                <a:lnTo>
                  <a:pt x="7873" y="464820"/>
                </a:lnTo>
                <a:lnTo>
                  <a:pt x="14096" y="467360"/>
                </a:lnTo>
                <a:lnTo>
                  <a:pt x="18795" y="471170"/>
                </a:lnTo>
                <a:lnTo>
                  <a:pt x="23494" y="472440"/>
                </a:lnTo>
                <a:lnTo>
                  <a:pt x="31241" y="472440"/>
                </a:lnTo>
                <a:lnTo>
                  <a:pt x="39115" y="471170"/>
                </a:lnTo>
                <a:lnTo>
                  <a:pt x="45338" y="467360"/>
                </a:lnTo>
                <a:lnTo>
                  <a:pt x="86171" y="467360"/>
                </a:lnTo>
                <a:lnTo>
                  <a:pt x="59435" y="449580"/>
                </a:lnTo>
                <a:lnTo>
                  <a:pt x="59435" y="436880"/>
                </a:lnTo>
                <a:lnTo>
                  <a:pt x="57911" y="431800"/>
                </a:lnTo>
                <a:lnTo>
                  <a:pt x="54736" y="426720"/>
                </a:lnTo>
                <a:lnTo>
                  <a:pt x="45338" y="419100"/>
                </a:lnTo>
                <a:lnTo>
                  <a:pt x="40639" y="417830"/>
                </a:lnTo>
                <a:lnTo>
                  <a:pt x="31241" y="412750"/>
                </a:lnTo>
                <a:close/>
              </a:path>
              <a:path w="779145" h="706119">
                <a:moveTo>
                  <a:pt x="258021" y="412750"/>
                </a:moveTo>
                <a:lnTo>
                  <a:pt x="208025" y="412750"/>
                </a:lnTo>
                <a:lnTo>
                  <a:pt x="231393" y="426720"/>
                </a:lnTo>
                <a:lnTo>
                  <a:pt x="258063" y="436880"/>
                </a:lnTo>
                <a:lnTo>
                  <a:pt x="286130" y="443230"/>
                </a:lnTo>
                <a:lnTo>
                  <a:pt x="314325" y="444500"/>
                </a:lnTo>
                <a:lnTo>
                  <a:pt x="334644" y="444500"/>
                </a:lnTo>
                <a:lnTo>
                  <a:pt x="353440" y="441960"/>
                </a:lnTo>
                <a:lnTo>
                  <a:pt x="373760" y="435610"/>
                </a:lnTo>
                <a:lnTo>
                  <a:pt x="381279" y="433070"/>
                </a:lnTo>
                <a:lnTo>
                  <a:pt x="314325" y="433070"/>
                </a:lnTo>
                <a:lnTo>
                  <a:pt x="314325" y="422910"/>
                </a:lnTo>
                <a:lnTo>
                  <a:pt x="289305" y="421640"/>
                </a:lnTo>
                <a:lnTo>
                  <a:pt x="265810" y="415290"/>
                </a:lnTo>
                <a:lnTo>
                  <a:pt x="258021" y="412750"/>
                </a:lnTo>
                <a:close/>
              </a:path>
              <a:path w="779145" h="706119">
                <a:moveTo>
                  <a:pt x="557542" y="402590"/>
                </a:moveTo>
                <a:lnTo>
                  <a:pt x="500379" y="402590"/>
                </a:lnTo>
                <a:lnTo>
                  <a:pt x="511301" y="412750"/>
                </a:lnTo>
                <a:lnTo>
                  <a:pt x="484758" y="441960"/>
                </a:lnTo>
                <a:lnTo>
                  <a:pt x="516419" y="441960"/>
                </a:lnTo>
                <a:lnTo>
                  <a:pt x="541019" y="417830"/>
                </a:lnTo>
                <a:lnTo>
                  <a:pt x="572800" y="417830"/>
                </a:lnTo>
                <a:lnTo>
                  <a:pt x="557542" y="402590"/>
                </a:lnTo>
                <a:close/>
              </a:path>
              <a:path w="779145" h="706119">
                <a:moveTo>
                  <a:pt x="526224" y="259080"/>
                </a:moveTo>
                <a:lnTo>
                  <a:pt x="344042" y="259080"/>
                </a:lnTo>
                <a:lnTo>
                  <a:pt x="489457" y="276860"/>
                </a:lnTo>
                <a:lnTo>
                  <a:pt x="483234" y="302260"/>
                </a:lnTo>
                <a:lnTo>
                  <a:pt x="459739" y="349250"/>
                </a:lnTo>
                <a:lnTo>
                  <a:pt x="426973" y="382270"/>
                </a:lnTo>
                <a:lnTo>
                  <a:pt x="414400" y="391160"/>
                </a:lnTo>
                <a:lnTo>
                  <a:pt x="398779" y="402590"/>
                </a:lnTo>
                <a:lnTo>
                  <a:pt x="383158" y="408940"/>
                </a:lnTo>
                <a:lnTo>
                  <a:pt x="365886" y="415290"/>
                </a:lnTo>
                <a:lnTo>
                  <a:pt x="350265" y="419100"/>
                </a:lnTo>
                <a:lnTo>
                  <a:pt x="331469" y="422910"/>
                </a:lnTo>
                <a:lnTo>
                  <a:pt x="314325" y="422910"/>
                </a:lnTo>
                <a:lnTo>
                  <a:pt x="314325" y="433070"/>
                </a:lnTo>
                <a:lnTo>
                  <a:pt x="381279" y="433070"/>
                </a:lnTo>
                <a:lnTo>
                  <a:pt x="392556" y="429260"/>
                </a:lnTo>
                <a:lnTo>
                  <a:pt x="408177" y="421640"/>
                </a:lnTo>
                <a:lnTo>
                  <a:pt x="442594" y="398780"/>
                </a:lnTo>
                <a:lnTo>
                  <a:pt x="456564" y="384810"/>
                </a:lnTo>
                <a:lnTo>
                  <a:pt x="467613" y="372110"/>
                </a:lnTo>
                <a:lnTo>
                  <a:pt x="477011" y="361950"/>
                </a:lnTo>
                <a:lnTo>
                  <a:pt x="484758" y="349250"/>
                </a:lnTo>
                <a:lnTo>
                  <a:pt x="492632" y="336550"/>
                </a:lnTo>
                <a:lnTo>
                  <a:pt x="500379" y="322580"/>
                </a:lnTo>
                <a:lnTo>
                  <a:pt x="505078" y="308610"/>
                </a:lnTo>
                <a:lnTo>
                  <a:pt x="508253" y="294640"/>
                </a:lnTo>
                <a:lnTo>
                  <a:pt x="511301" y="279400"/>
                </a:lnTo>
                <a:lnTo>
                  <a:pt x="646895" y="279400"/>
                </a:lnTo>
                <a:lnTo>
                  <a:pt x="645794" y="274320"/>
                </a:lnTo>
                <a:lnTo>
                  <a:pt x="644270" y="267970"/>
                </a:lnTo>
                <a:lnTo>
                  <a:pt x="645337" y="266700"/>
                </a:lnTo>
                <a:lnTo>
                  <a:pt x="591057" y="266700"/>
                </a:lnTo>
                <a:lnTo>
                  <a:pt x="559815" y="262890"/>
                </a:lnTo>
                <a:lnTo>
                  <a:pt x="559815" y="260350"/>
                </a:lnTo>
                <a:lnTo>
                  <a:pt x="537971" y="260350"/>
                </a:lnTo>
                <a:lnTo>
                  <a:pt x="526224" y="259080"/>
                </a:lnTo>
                <a:close/>
              </a:path>
              <a:path w="779145" h="706119">
                <a:moveTo>
                  <a:pt x="314325" y="41910"/>
                </a:moveTo>
                <a:lnTo>
                  <a:pt x="273684" y="46990"/>
                </a:lnTo>
                <a:lnTo>
                  <a:pt x="236092" y="57150"/>
                </a:lnTo>
                <a:lnTo>
                  <a:pt x="201675" y="76200"/>
                </a:lnTo>
                <a:lnTo>
                  <a:pt x="170433" y="102870"/>
                </a:lnTo>
                <a:lnTo>
                  <a:pt x="145414" y="132080"/>
                </a:lnTo>
                <a:lnTo>
                  <a:pt x="126618" y="166370"/>
                </a:lnTo>
                <a:lnTo>
                  <a:pt x="117220" y="204470"/>
                </a:lnTo>
                <a:lnTo>
                  <a:pt x="112648" y="223520"/>
                </a:lnTo>
                <a:lnTo>
                  <a:pt x="110997" y="242570"/>
                </a:lnTo>
                <a:lnTo>
                  <a:pt x="112648" y="262890"/>
                </a:lnTo>
                <a:lnTo>
                  <a:pt x="117220" y="281940"/>
                </a:lnTo>
                <a:lnTo>
                  <a:pt x="120395" y="302260"/>
                </a:lnTo>
                <a:lnTo>
                  <a:pt x="134492" y="337820"/>
                </a:lnTo>
                <a:lnTo>
                  <a:pt x="157987" y="370840"/>
                </a:lnTo>
                <a:lnTo>
                  <a:pt x="189229" y="402590"/>
                </a:lnTo>
                <a:lnTo>
                  <a:pt x="176656" y="419100"/>
                </a:lnTo>
                <a:lnTo>
                  <a:pt x="203834" y="419100"/>
                </a:lnTo>
                <a:lnTo>
                  <a:pt x="208025" y="412750"/>
                </a:lnTo>
                <a:lnTo>
                  <a:pt x="258021" y="412750"/>
                </a:lnTo>
                <a:lnTo>
                  <a:pt x="242442" y="407670"/>
                </a:lnTo>
                <a:lnTo>
                  <a:pt x="218947" y="397510"/>
                </a:lnTo>
                <a:lnTo>
                  <a:pt x="229023" y="383540"/>
                </a:lnTo>
                <a:lnTo>
                  <a:pt x="203326" y="383540"/>
                </a:lnTo>
                <a:lnTo>
                  <a:pt x="173608" y="356870"/>
                </a:lnTo>
                <a:lnTo>
                  <a:pt x="146938" y="313690"/>
                </a:lnTo>
                <a:lnTo>
                  <a:pt x="142366" y="295910"/>
                </a:lnTo>
                <a:lnTo>
                  <a:pt x="137667" y="279400"/>
                </a:lnTo>
                <a:lnTo>
                  <a:pt x="134492" y="260350"/>
                </a:lnTo>
                <a:lnTo>
                  <a:pt x="132968" y="242570"/>
                </a:lnTo>
                <a:lnTo>
                  <a:pt x="134492" y="224790"/>
                </a:lnTo>
                <a:lnTo>
                  <a:pt x="137667" y="208280"/>
                </a:lnTo>
                <a:lnTo>
                  <a:pt x="142366" y="191770"/>
                </a:lnTo>
                <a:lnTo>
                  <a:pt x="146938" y="173990"/>
                </a:lnTo>
                <a:lnTo>
                  <a:pt x="154812" y="158750"/>
                </a:lnTo>
                <a:lnTo>
                  <a:pt x="173608" y="130810"/>
                </a:lnTo>
                <a:lnTo>
                  <a:pt x="186054" y="116840"/>
                </a:lnTo>
                <a:lnTo>
                  <a:pt x="200151" y="105410"/>
                </a:lnTo>
                <a:lnTo>
                  <a:pt x="214248" y="92710"/>
                </a:lnTo>
                <a:lnTo>
                  <a:pt x="245490" y="77470"/>
                </a:lnTo>
                <a:lnTo>
                  <a:pt x="261111" y="71120"/>
                </a:lnTo>
                <a:lnTo>
                  <a:pt x="278383" y="68580"/>
                </a:lnTo>
                <a:lnTo>
                  <a:pt x="295528" y="64770"/>
                </a:lnTo>
                <a:lnTo>
                  <a:pt x="408177" y="64770"/>
                </a:lnTo>
                <a:lnTo>
                  <a:pt x="390905" y="55880"/>
                </a:lnTo>
                <a:lnTo>
                  <a:pt x="373760" y="50800"/>
                </a:lnTo>
                <a:lnTo>
                  <a:pt x="353440" y="46990"/>
                </a:lnTo>
                <a:lnTo>
                  <a:pt x="334644" y="43180"/>
                </a:lnTo>
                <a:lnTo>
                  <a:pt x="314325" y="41910"/>
                </a:lnTo>
                <a:close/>
              </a:path>
              <a:path w="779145" h="706119">
                <a:moveTo>
                  <a:pt x="541019" y="389890"/>
                </a:moveTo>
                <a:lnTo>
                  <a:pt x="534796" y="391160"/>
                </a:lnTo>
                <a:lnTo>
                  <a:pt x="531621" y="392430"/>
                </a:lnTo>
                <a:lnTo>
                  <a:pt x="527050" y="398780"/>
                </a:lnTo>
                <a:lnTo>
                  <a:pt x="553727" y="398780"/>
                </a:lnTo>
                <a:lnTo>
                  <a:pt x="547369" y="392430"/>
                </a:lnTo>
                <a:lnTo>
                  <a:pt x="541019" y="389890"/>
                </a:lnTo>
                <a:close/>
              </a:path>
              <a:path w="779145" h="706119">
                <a:moveTo>
                  <a:pt x="319023" y="213360"/>
                </a:moveTo>
                <a:lnTo>
                  <a:pt x="312800" y="214630"/>
                </a:lnTo>
                <a:lnTo>
                  <a:pt x="308101" y="217170"/>
                </a:lnTo>
                <a:lnTo>
                  <a:pt x="301751" y="218440"/>
                </a:lnTo>
                <a:lnTo>
                  <a:pt x="297179" y="223520"/>
                </a:lnTo>
                <a:lnTo>
                  <a:pt x="294004" y="226060"/>
                </a:lnTo>
                <a:lnTo>
                  <a:pt x="292480" y="232410"/>
                </a:lnTo>
                <a:lnTo>
                  <a:pt x="290829" y="236220"/>
                </a:lnTo>
                <a:lnTo>
                  <a:pt x="289305" y="242570"/>
                </a:lnTo>
                <a:lnTo>
                  <a:pt x="290829" y="251460"/>
                </a:lnTo>
                <a:lnTo>
                  <a:pt x="292480" y="255270"/>
                </a:lnTo>
                <a:lnTo>
                  <a:pt x="203326" y="383540"/>
                </a:lnTo>
                <a:lnTo>
                  <a:pt x="229023" y="383540"/>
                </a:lnTo>
                <a:lnTo>
                  <a:pt x="309625" y="271780"/>
                </a:lnTo>
                <a:lnTo>
                  <a:pt x="328358" y="271780"/>
                </a:lnTo>
                <a:lnTo>
                  <a:pt x="333120" y="267970"/>
                </a:lnTo>
                <a:lnTo>
                  <a:pt x="344042" y="259080"/>
                </a:lnTo>
                <a:lnTo>
                  <a:pt x="526224" y="259080"/>
                </a:lnTo>
                <a:lnTo>
                  <a:pt x="514476" y="257810"/>
                </a:lnTo>
                <a:lnTo>
                  <a:pt x="514476" y="255270"/>
                </a:lnTo>
                <a:lnTo>
                  <a:pt x="492632" y="255270"/>
                </a:lnTo>
                <a:lnTo>
                  <a:pt x="348741" y="236220"/>
                </a:lnTo>
                <a:lnTo>
                  <a:pt x="344042" y="228600"/>
                </a:lnTo>
                <a:lnTo>
                  <a:pt x="337819" y="219710"/>
                </a:lnTo>
                <a:lnTo>
                  <a:pt x="329945" y="217170"/>
                </a:lnTo>
                <a:lnTo>
                  <a:pt x="319023" y="213360"/>
                </a:lnTo>
                <a:close/>
              </a:path>
              <a:path w="779145" h="706119">
                <a:moveTo>
                  <a:pt x="646207" y="285750"/>
                </a:moveTo>
                <a:lnTo>
                  <a:pt x="555116" y="285750"/>
                </a:lnTo>
                <a:lnTo>
                  <a:pt x="588009" y="288290"/>
                </a:lnTo>
                <a:lnTo>
                  <a:pt x="592708" y="298450"/>
                </a:lnTo>
                <a:lnTo>
                  <a:pt x="597407" y="303530"/>
                </a:lnTo>
                <a:lnTo>
                  <a:pt x="606805" y="308610"/>
                </a:lnTo>
                <a:lnTo>
                  <a:pt x="616076" y="309880"/>
                </a:lnTo>
                <a:lnTo>
                  <a:pt x="623951" y="309880"/>
                </a:lnTo>
                <a:lnTo>
                  <a:pt x="645794" y="287020"/>
                </a:lnTo>
                <a:lnTo>
                  <a:pt x="646207" y="285750"/>
                </a:lnTo>
                <a:close/>
              </a:path>
              <a:path w="779145" h="706119">
                <a:moveTo>
                  <a:pt x="328358" y="271780"/>
                </a:moveTo>
                <a:lnTo>
                  <a:pt x="309625" y="271780"/>
                </a:lnTo>
                <a:lnTo>
                  <a:pt x="319023" y="273050"/>
                </a:lnTo>
                <a:lnTo>
                  <a:pt x="326770" y="273050"/>
                </a:lnTo>
                <a:lnTo>
                  <a:pt x="328358" y="271780"/>
                </a:lnTo>
                <a:close/>
              </a:path>
              <a:path w="779145" h="706119">
                <a:moveTo>
                  <a:pt x="752220" y="104140"/>
                </a:moveTo>
                <a:lnTo>
                  <a:pt x="739647" y="104140"/>
                </a:lnTo>
                <a:lnTo>
                  <a:pt x="734948" y="105410"/>
                </a:lnTo>
                <a:lnTo>
                  <a:pt x="730250" y="109220"/>
                </a:lnTo>
                <a:lnTo>
                  <a:pt x="724026" y="111760"/>
                </a:lnTo>
                <a:lnTo>
                  <a:pt x="720851" y="116840"/>
                </a:lnTo>
                <a:lnTo>
                  <a:pt x="717803" y="123190"/>
                </a:lnTo>
                <a:lnTo>
                  <a:pt x="716152" y="128270"/>
                </a:lnTo>
                <a:lnTo>
                  <a:pt x="716152" y="133350"/>
                </a:lnTo>
                <a:lnTo>
                  <a:pt x="717803" y="138430"/>
                </a:lnTo>
                <a:lnTo>
                  <a:pt x="719327" y="146050"/>
                </a:lnTo>
                <a:lnTo>
                  <a:pt x="627126" y="254000"/>
                </a:lnTo>
                <a:lnTo>
                  <a:pt x="608329" y="254000"/>
                </a:lnTo>
                <a:lnTo>
                  <a:pt x="602106" y="257810"/>
                </a:lnTo>
                <a:lnTo>
                  <a:pt x="595756" y="260350"/>
                </a:lnTo>
                <a:lnTo>
                  <a:pt x="591057" y="266700"/>
                </a:lnTo>
                <a:lnTo>
                  <a:pt x="645337" y="266700"/>
                </a:lnTo>
                <a:lnTo>
                  <a:pt x="656005" y="254000"/>
                </a:lnTo>
                <a:lnTo>
                  <a:pt x="627126" y="254000"/>
                </a:lnTo>
                <a:lnTo>
                  <a:pt x="616076" y="252730"/>
                </a:lnTo>
                <a:lnTo>
                  <a:pt x="657072" y="252730"/>
                </a:lnTo>
                <a:lnTo>
                  <a:pt x="734948" y="160020"/>
                </a:lnTo>
                <a:lnTo>
                  <a:pt x="756919" y="160020"/>
                </a:lnTo>
                <a:lnTo>
                  <a:pt x="761618" y="157480"/>
                </a:lnTo>
                <a:lnTo>
                  <a:pt x="766190" y="153670"/>
                </a:lnTo>
                <a:lnTo>
                  <a:pt x="770889" y="149860"/>
                </a:lnTo>
                <a:lnTo>
                  <a:pt x="774064" y="144780"/>
                </a:lnTo>
                <a:lnTo>
                  <a:pt x="775588" y="138430"/>
                </a:lnTo>
                <a:lnTo>
                  <a:pt x="775588" y="129540"/>
                </a:lnTo>
                <a:lnTo>
                  <a:pt x="752220" y="129540"/>
                </a:lnTo>
                <a:lnTo>
                  <a:pt x="750569" y="128270"/>
                </a:lnTo>
                <a:lnTo>
                  <a:pt x="775588" y="128270"/>
                </a:lnTo>
                <a:lnTo>
                  <a:pt x="774064" y="123190"/>
                </a:lnTo>
                <a:lnTo>
                  <a:pt x="770889" y="116840"/>
                </a:lnTo>
                <a:lnTo>
                  <a:pt x="766190" y="111760"/>
                </a:lnTo>
                <a:lnTo>
                  <a:pt x="761618" y="109220"/>
                </a:lnTo>
                <a:lnTo>
                  <a:pt x="756919" y="105410"/>
                </a:lnTo>
                <a:lnTo>
                  <a:pt x="752220" y="104140"/>
                </a:lnTo>
                <a:close/>
              </a:path>
              <a:path w="779145" h="706119">
                <a:moveTo>
                  <a:pt x="414766" y="21590"/>
                </a:moveTo>
                <a:lnTo>
                  <a:pt x="336168" y="21590"/>
                </a:lnTo>
                <a:lnTo>
                  <a:pt x="358139" y="24130"/>
                </a:lnTo>
                <a:lnTo>
                  <a:pt x="378459" y="29210"/>
                </a:lnTo>
                <a:lnTo>
                  <a:pt x="419100" y="46990"/>
                </a:lnTo>
                <a:lnTo>
                  <a:pt x="455040" y="71120"/>
                </a:lnTo>
                <a:lnTo>
                  <a:pt x="486282" y="102870"/>
                </a:lnTo>
                <a:lnTo>
                  <a:pt x="511301" y="138430"/>
                </a:lnTo>
                <a:lnTo>
                  <a:pt x="527050" y="177800"/>
                </a:lnTo>
                <a:lnTo>
                  <a:pt x="537971" y="242570"/>
                </a:lnTo>
                <a:lnTo>
                  <a:pt x="537971" y="260350"/>
                </a:lnTo>
                <a:lnTo>
                  <a:pt x="559815" y="260350"/>
                </a:lnTo>
                <a:lnTo>
                  <a:pt x="559815" y="242570"/>
                </a:lnTo>
                <a:lnTo>
                  <a:pt x="556767" y="218440"/>
                </a:lnTo>
                <a:lnTo>
                  <a:pt x="548893" y="172720"/>
                </a:lnTo>
                <a:lnTo>
                  <a:pt x="530097" y="128270"/>
                </a:lnTo>
                <a:lnTo>
                  <a:pt x="487933" y="69850"/>
                </a:lnTo>
                <a:lnTo>
                  <a:pt x="448817" y="40640"/>
                </a:lnTo>
                <a:lnTo>
                  <a:pt x="428497" y="27940"/>
                </a:lnTo>
                <a:lnTo>
                  <a:pt x="414766" y="21590"/>
                </a:lnTo>
                <a:close/>
              </a:path>
              <a:path w="779145" h="706119">
                <a:moveTo>
                  <a:pt x="408177" y="64770"/>
                </a:moveTo>
                <a:lnTo>
                  <a:pt x="331469" y="64770"/>
                </a:lnTo>
                <a:lnTo>
                  <a:pt x="350265" y="68580"/>
                </a:lnTo>
                <a:lnTo>
                  <a:pt x="365886" y="71120"/>
                </a:lnTo>
                <a:lnTo>
                  <a:pt x="381507" y="77470"/>
                </a:lnTo>
                <a:lnTo>
                  <a:pt x="398779" y="85090"/>
                </a:lnTo>
                <a:lnTo>
                  <a:pt x="414400" y="92710"/>
                </a:lnTo>
                <a:lnTo>
                  <a:pt x="426973" y="105410"/>
                </a:lnTo>
                <a:lnTo>
                  <a:pt x="440943" y="116840"/>
                </a:lnTo>
                <a:lnTo>
                  <a:pt x="472312" y="158750"/>
                </a:lnTo>
                <a:lnTo>
                  <a:pt x="492632" y="224790"/>
                </a:lnTo>
                <a:lnTo>
                  <a:pt x="492632" y="255270"/>
                </a:lnTo>
                <a:lnTo>
                  <a:pt x="514476" y="255270"/>
                </a:lnTo>
                <a:lnTo>
                  <a:pt x="514476" y="223520"/>
                </a:lnTo>
                <a:lnTo>
                  <a:pt x="511301" y="203200"/>
                </a:lnTo>
                <a:lnTo>
                  <a:pt x="500379" y="166370"/>
                </a:lnTo>
                <a:lnTo>
                  <a:pt x="481583" y="132080"/>
                </a:lnTo>
                <a:lnTo>
                  <a:pt x="456564" y="99060"/>
                </a:lnTo>
                <a:lnTo>
                  <a:pt x="425322" y="74930"/>
                </a:lnTo>
                <a:lnTo>
                  <a:pt x="408177" y="64770"/>
                </a:lnTo>
                <a:close/>
              </a:path>
              <a:path w="779145" h="706119">
                <a:moveTo>
                  <a:pt x="756919" y="160020"/>
                </a:moveTo>
                <a:lnTo>
                  <a:pt x="734948" y="160020"/>
                </a:lnTo>
                <a:lnTo>
                  <a:pt x="739647" y="162560"/>
                </a:lnTo>
                <a:lnTo>
                  <a:pt x="752220" y="162560"/>
                </a:lnTo>
                <a:lnTo>
                  <a:pt x="756919" y="160020"/>
                </a:lnTo>
                <a:close/>
              </a:path>
              <a:path w="779145" h="706119">
                <a:moveTo>
                  <a:pt x="775588" y="128270"/>
                </a:moveTo>
                <a:lnTo>
                  <a:pt x="750569" y="128270"/>
                </a:lnTo>
                <a:lnTo>
                  <a:pt x="752220" y="129540"/>
                </a:lnTo>
                <a:lnTo>
                  <a:pt x="775588" y="129540"/>
                </a:lnTo>
                <a:lnTo>
                  <a:pt x="775588" y="128270"/>
                </a:lnTo>
                <a:close/>
              </a:path>
            </a:pathLst>
          </a:custGeom>
          <a:solidFill>
            <a:srgbClr val="F09E2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1641094" y="1816354"/>
            <a:ext cx="2260600" cy="2260600"/>
            <a:chOff x="1641094" y="1816354"/>
            <a:chExt cx="2260600" cy="2260600"/>
          </a:xfrm>
        </p:grpSpPr>
        <p:sp>
          <p:nvSpPr>
            <p:cNvPr id="24" name="object 24"/>
            <p:cNvSpPr/>
            <p:nvPr/>
          </p:nvSpPr>
          <p:spPr>
            <a:xfrm>
              <a:off x="2459812" y="2356611"/>
              <a:ext cx="619125" cy="741680"/>
            </a:xfrm>
            <a:custGeom>
              <a:avLst/>
              <a:gdLst/>
              <a:ahLst/>
              <a:cxnLst/>
              <a:rect l="l" t="t" r="r" b="b"/>
              <a:pathLst>
                <a:path w="619125" h="741680">
                  <a:moveTo>
                    <a:pt x="362635" y="182372"/>
                  </a:moveTo>
                  <a:lnTo>
                    <a:pt x="361619" y="179324"/>
                  </a:lnTo>
                  <a:lnTo>
                    <a:pt x="361111" y="177800"/>
                  </a:lnTo>
                  <a:lnTo>
                    <a:pt x="359460" y="173228"/>
                  </a:lnTo>
                  <a:lnTo>
                    <a:pt x="350062" y="167132"/>
                  </a:lnTo>
                  <a:lnTo>
                    <a:pt x="339140" y="162560"/>
                  </a:lnTo>
                  <a:lnTo>
                    <a:pt x="324916" y="159512"/>
                  </a:lnTo>
                  <a:lnTo>
                    <a:pt x="309295" y="157988"/>
                  </a:lnTo>
                  <a:lnTo>
                    <a:pt x="295198" y="159512"/>
                  </a:lnTo>
                  <a:lnTo>
                    <a:pt x="259003" y="177800"/>
                  </a:lnTo>
                  <a:lnTo>
                    <a:pt x="257479" y="182372"/>
                  </a:lnTo>
                  <a:lnTo>
                    <a:pt x="259003" y="185420"/>
                  </a:lnTo>
                  <a:lnTo>
                    <a:pt x="260654" y="188468"/>
                  </a:lnTo>
                  <a:lnTo>
                    <a:pt x="265353" y="191516"/>
                  </a:lnTo>
                  <a:lnTo>
                    <a:pt x="268528" y="191516"/>
                  </a:lnTo>
                  <a:lnTo>
                    <a:pt x="277926" y="188468"/>
                  </a:lnTo>
                  <a:lnTo>
                    <a:pt x="280974" y="185420"/>
                  </a:lnTo>
                  <a:lnTo>
                    <a:pt x="288848" y="182372"/>
                  </a:lnTo>
                  <a:lnTo>
                    <a:pt x="298246" y="180848"/>
                  </a:lnTo>
                  <a:lnTo>
                    <a:pt x="309295" y="179324"/>
                  </a:lnTo>
                  <a:lnTo>
                    <a:pt x="321868" y="180848"/>
                  </a:lnTo>
                  <a:lnTo>
                    <a:pt x="329615" y="182372"/>
                  </a:lnTo>
                  <a:lnTo>
                    <a:pt x="339140" y="185420"/>
                  </a:lnTo>
                  <a:lnTo>
                    <a:pt x="342188" y="188468"/>
                  </a:lnTo>
                  <a:lnTo>
                    <a:pt x="346887" y="191516"/>
                  </a:lnTo>
                  <a:lnTo>
                    <a:pt x="354761" y="191516"/>
                  </a:lnTo>
                  <a:lnTo>
                    <a:pt x="359460" y="188468"/>
                  </a:lnTo>
                  <a:lnTo>
                    <a:pt x="361111" y="185420"/>
                  </a:lnTo>
                  <a:lnTo>
                    <a:pt x="362635" y="182372"/>
                  </a:lnTo>
                  <a:close/>
                </a:path>
                <a:path w="619125" h="741680">
                  <a:moveTo>
                    <a:pt x="618667" y="642620"/>
                  </a:moveTo>
                  <a:lnTo>
                    <a:pt x="617143" y="614680"/>
                  </a:lnTo>
                  <a:lnTo>
                    <a:pt x="613968" y="603250"/>
                  </a:lnTo>
                  <a:lnTo>
                    <a:pt x="613333" y="600710"/>
                  </a:lnTo>
                  <a:lnTo>
                    <a:pt x="610793" y="590550"/>
                  </a:lnTo>
                  <a:lnTo>
                    <a:pt x="604570" y="582930"/>
                  </a:lnTo>
                  <a:lnTo>
                    <a:pt x="599871" y="574040"/>
                  </a:lnTo>
                  <a:lnTo>
                    <a:pt x="596823" y="571538"/>
                  </a:lnTo>
                  <a:lnTo>
                    <a:pt x="596823" y="652780"/>
                  </a:lnTo>
                  <a:lnTo>
                    <a:pt x="596823" y="681990"/>
                  </a:lnTo>
                  <a:lnTo>
                    <a:pt x="529640" y="681990"/>
                  </a:lnTo>
                  <a:lnTo>
                    <a:pt x="529640" y="664210"/>
                  </a:lnTo>
                  <a:lnTo>
                    <a:pt x="526465" y="645160"/>
                  </a:lnTo>
                  <a:lnTo>
                    <a:pt x="521766" y="627380"/>
                  </a:lnTo>
                  <a:lnTo>
                    <a:pt x="515543" y="610870"/>
                  </a:lnTo>
                  <a:lnTo>
                    <a:pt x="511009" y="600710"/>
                  </a:lnTo>
                  <a:lnTo>
                    <a:pt x="509320" y="596900"/>
                  </a:lnTo>
                  <a:lnTo>
                    <a:pt x="507669" y="595122"/>
                  </a:lnTo>
                  <a:lnTo>
                    <a:pt x="507669" y="665480"/>
                  </a:lnTo>
                  <a:lnTo>
                    <a:pt x="507669" y="681990"/>
                  </a:lnTo>
                  <a:lnTo>
                    <a:pt x="507669" y="703580"/>
                  </a:lnTo>
                  <a:lnTo>
                    <a:pt x="507669" y="718820"/>
                  </a:lnTo>
                  <a:lnTo>
                    <a:pt x="446836" y="718820"/>
                  </a:lnTo>
                  <a:lnTo>
                    <a:pt x="445185" y="703580"/>
                  </a:lnTo>
                  <a:lnTo>
                    <a:pt x="507669" y="703580"/>
                  </a:lnTo>
                  <a:lnTo>
                    <a:pt x="507669" y="681990"/>
                  </a:lnTo>
                  <a:lnTo>
                    <a:pt x="446836" y="681990"/>
                  </a:lnTo>
                  <a:lnTo>
                    <a:pt x="446836" y="665480"/>
                  </a:lnTo>
                  <a:lnTo>
                    <a:pt x="449884" y="650240"/>
                  </a:lnTo>
                  <a:lnTo>
                    <a:pt x="451535" y="635000"/>
                  </a:lnTo>
                  <a:lnTo>
                    <a:pt x="456107" y="623570"/>
                  </a:lnTo>
                  <a:lnTo>
                    <a:pt x="459282" y="612140"/>
                  </a:lnTo>
                  <a:lnTo>
                    <a:pt x="470204" y="601980"/>
                  </a:lnTo>
                  <a:lnTo>
                    <a:pt x="476427" y="600710"/>
                  </a:lnTo>
                  <a:lnTo>
                    <a:pt x="481126" y="601980"/>
                  </a:lnTo>
                  <a:lnTo>
                    <a:pt x="489000" y="607060"/>
                  </a:lnTo>
                  <a:lnTo>
                    <a:pt x="493699" y="612140"/>
                  </a:lnTo>
                  <a:lnTo>
                    <a:pt x="496747" y="623570"/>
                  </a:lnTo>
                  <a:lnTo>
                    <a:pt x="499922" y="635000"/>
                  </a:lnTo>
                  <a:lnTo>
                    <a:pt x="503097" y="650240"/>
                  </a:lnTo>
                  <a:lnTo>
                    <a:pt x="507669" y="665480"/>
                  </a:lnTo>
                  <a:lnTo>
                    <a:pt x="507669" y="595122"/>
                  </a:lnTo>
                  <a:lnTo>
                    <a:pt x="499922" y="586740"/>
                  </a:lnTo>
                  <a:lnTo>
                    <a:pt x="495223" y="582930"/>
                  </a:lnTo>
                  <a:lnTo>
                    <a:pt x="489000" y="580390"/>
                  </a:lnTo>
                  <a:lnTo>
                    <a:pt x="484301" y="576580"/>
                  </a:lnTo>
                  <a:lnTo>
                    <a:pt x="470204" y="576580"/>
                  </a:lnTo>
                  <a:lnTo>
                    <a:pt x="463981" y="580390"/>
                  </a:lnTo>
                  <a:lnTo>
                    <a:pt x="457758" y="582930"/>
                  </a:lnTo>
                  <a:lnTo>
                    <a:pt x="431215" y="627380"/>
                  </a:lnTo>
                  <a:lnTo>
                    <a:pt x="423341" y="681990"/>
                  </a:lnTo>
                  <a:lnTo>
                    <a:pt x="403021" y="681990"/>
                  </a:lnTo>
                  <a:lnTo>
                    <a:pt x="403021" y="678180"/>
                  </a:lnTo>
                  <a:lnTo>
                    <a:pt x="403021" y="455930"/>
                  </a:lnTo>
                  <a:lnTo>
                    <a:pt x="415594" y="481330"/>
                  </a:lnTo>
                  <a:lnTo>
                    <a:pt x="449884" y="527050"/>
                  </a:lnTo>
                  <a:lnTo>
                    <a:pt x="493699" y="568960"/>
                  </a:lnTo>
                  <a:lnTo>
                    <a:pt x="548309" y="603250"/>
                  </a:lnTo>
                  <a:lnTo>
                    <a:pt x="578027" y="617220"/>
                  </a:lnTo>
                  <a:lnTo>
                    <a:pt x="585901" y="624840"/>
                  </a:lnTo>
                  <a:lnTo>
                    <a:pt x="592124" y="629920"/>
                  </a:lnTo>
                  <a:lnTo>
                    <a:pt x="595172" y="638810"/>
                  </a:lnTo>
                  <a:lnTo>
                    <a:pt x="596823" y="652780"/>
                  </a:lnTo>
                  <a:lnTo>
                    <a:pt x="596823" y="571538"/>
                  </a:lnTo>
                  <a:lnTo>
                    <a:pt x="590600" y="566420"/>
                  </a:lnTo>
                  <a:lnTo>
                    <a:pt x="590600" y="600710"/>
                  </a:lnTo>
                  <a:lnTo>
                    <a:pt x="587425" y="600710"/>
                  </a:lnTo>
                  <a:lnTo>
                    <a:pt x="585901" y="596900"/>
                  </a:lnTo>
                  <a:lnTo>
                    <a:pt x="565581" y="589280"/>
                  </a:lnTo>
                  <a:lnTo>
                    <a:pt x="548309" y="580390"/>
                  </a:lnTo>
                  <a:lnTo>
                    <a:pt x="496747" y="543560"/>
                  </a:lnTo>
                  <a:lnTo>
                    <a:pt x="468680" y="516890"/>
                  </a:lnTo>
                  <a:lnTo>
                    <a:pt x="435914" y="473710"/>
                  </a:lnTo>
                  <a:lnTo>
                    <a:pt x="428040" y="455930"/>
                  </a:lnTo>
                  <a:lnTo>
                    <a:pt x="418642" y="439420"/>
                  </a:lnTo>
                  <a:lnTo>
                    <a:pt x="409244" y="405130"/>
                  </a:lnTo>
                  <a:lnTo>
                    <a:pt x="406196" y="388620"/>
                  </a:lnTo>
                  <a:lnTo>
                    <a:pt x="404545" y="370840"/>
                  </a:lnTo>
                  <a:lnTo>
                    <a:pt x="417118" y="401320"/>
                  </a:lnTo>
                  <a:lnTo>
                    <a:pt x="434263" y="434340"/>
                  </a:lnTo>
                  <a:lnTo>
                    <a:pt x="471855" y="490220"/>
                  </a:lnTo>
                  <a:lnTo>
                    <a:pt x="520242" y="542290"/>
                  </a:lnTo>
                  <a:lnTo>
                    <a:pt x="576503" y="582930"/>
                  </a:lnTo>
                  <a:lnTo>
                    <a:pt x="584250" y="590550"/>
                  </a:lnTo>
                  <a:lnTo>
                    <a:pt x="587425" y="594360"/>
                  </a:lnTo>
                  <a:lnTo>
                    <a:pt x="590600" y="600710"/>
                  </a:lnTo>
                  <a:lnTo>
                    <a:pt x="590600" y="566420"/>
                  </a:lnTo>
                  <a:lnTo>
                    <a:pt x="587425" y="563880"/>
                  </a:lnTo>
                  <a:lnTo>
                    <a:pt x="568629" y="551180"/>
                  </a:lnTo>
                  <a:lnTo>
                    <a:pt x="549960" y="537210"/>
                  </a:lnTo>
                  <a:lnTo>
                    <a:pt x="532688" y="523240"/>
                  </a:lnTo>
                  <a:lnTo>
                    <a:pt x="515543" y="506730"/>
                  </a:lnTo>
                  <a:lnTo>
                    <a:pt x="499922" y="488950"/>
                  </a:lnTo>
                  <a:lnTo>
                    <a:pt x="485825" y="473710"/>
                  </a:lnTo>
                  <a:lnTo>
                    <a:pt x="459282" y="434340"/>
                  </a:lnTo>
                  <a:lnTo>
                    <a:pt x="437438" y="392430"/>
                  </a:lnTo>
                  <a:lnTo>
                    <a:pt x="421817" y="347980"/>
                  </a:lnTo>
                  <a:lnTo>
                    <a:pt x="413943" y="323850"/>
                  </a:lnTo>
                  <a:lnTo>
                    <a:pt x="409244" y="302260"/>
                  </a:lnTo>
                  <a:lnTo>
                    <a:pt x="406196" y="278130"/>
                  </a:lnTo>
                  <a:lnTo>
                    <a:pt x="403021" y="252730"/>
                  </a:lnTo>
                  <a:lnTo>
                    <a:pt x="403021" y="208280"/>
                  </a:lnTo>
                  <a:lnTo>
                    <a:pt x="399973" y="187960"/>
                  </a:lnTo>
                  <a:lnTo>
                    <a:pt x="388924" y="140970"/>
                  </a:lnTo>
                  <a:lnTo>
                    <a:pt x="390575" y="140970"/>
                  </a:lnTo>
                  <a:lnTo>
                    <a:pt x="384746" y="119380"/>
                  </a:lnTo>
                  <a:lnTo>
                    <a:pt x="382701" y="111760"/>
                  </a:lnTo>
                  <a:lnTo>
                    <a:pt x="382701" y="699770"/>
                  </a:lnTo>
                  <a:lnTo>
                    <a:pt x="381177" y="720090"/>
                  </a:lnTo>
                  <a:lnTo>
                    <a:pt x="238937" y="720090"/>
                  </a:lnTo>
                  <a:lnTo>
                    <a:pt x="237413" y="699770"/>
                  </a:lnTo>
                  <a:lnTo>
                    <a:pt x="382701" y="699770"/>
                  </a:lnTo>
                  <a:lnTo>
                    <a:pt x="382701" y="111760"/>
                  </a:lnTo>
                  <a:lnTo>
                    <a:pt x="381177" y="109220"/>
                  </a:lnTo>
                  <a:lnTo>
                    <a:pt x="381177" y="222250"/>
                  </a:lnTo>
                  <a:lnTo>
                    <a:pt x="379653" y="222250"/>
                  </a:lnTo>
                  <a:lnTo>
                    <a:pt x="381050" y="252730"/>
                  </a:lnTo>
                  <a:lnTo>
                    <a:pt x="381177" y="678180"/>
                  </a:lnTo>
                  <a:lnTo>
                    <a:pt x="238937" y="678180"/>
                  </a:lnTo>
                  <a:lnTo>
                    <a:pt x="238937" y="453390"/>
                  </a:lnTo>
                  <a:lnTo>
                    <a:pt x="238937" y="377190"/>
                  </a:lnTo>
                  <a:lnTo>
                    <a:pt x="239064" y="252730"/>
                  </a:lnTo>
                  <a:lnTo>
                    <a:pt x="240588" y="222250"/>
                  </a:lnTo>
                  <a:lnTo>
                    <a:pt x="238937" y="222250"/>
                  </a:lnTo>
                  <a:lnTo>
                    <a:pt x="240588" y="207010"/>
                  </a:lnTo>
                  <a:lnTo>
                    <a:pt x="242112" y="186690"/>
                  </a:lnTo>
                  <a:lnTo>
                    <a:pt x="246811" y="163830"/>
                  </a:lnTo>
                  <a:lnTo>
                    <a:pt x="253034" y="140970"/>
                  </a:lnTo>
                  <a:lnTo>
                    <a:pt x="367080" y="140970"/>
                  </a:lnTo>
                  <a:lnTo>
                    <a:pt x="376478" y="186690"/>
                  </a:lnTo>
                  <a:lnTo>
                    <a:pt x="379653" y="207010"/>
                  </a:lnTo>
                  <a:lnTo>
                    <a:pt x="381177" y="222250"/>
                  </a:lnTo>
                  <a:lnTo>
                    <a:pt x="381177" y="109220"/>
                  </a:lnTo>
                  <a:lnTo>
                    <a:pt x="376478" y="100330"/>
                  </a:lnTo>
                  <a:lnTo>
                    <a:pt x="373303" y="88900"/>
                  </a:lnTo>
                  <a:lnTo>
                    <a:pt x="370255" y="81280"/>
                  </a:lnTo>
                  <a:lnTo>
                    <a:pt x="370255" y="80010"/>
                  </a:lnTo>
                  <a:lnTo>
                    <a:pt x="367080" y="73660"/>
                  </a:lnTo>
                  <a:lnTo>
                    <a:pt x="367080" y="68580"/>
                  </a:lnTo>
                  <a:lnTo>
                    <a:pt x="364032" y="64770"/>
                  </a:lnTo>
                  <a:lnTo>
                    <a:pt x="364032" y="60960"/>
                  </a:lnTo>
                  <a:lnTo>
                    <a:pt x="360857" y="55880"/>
                  </a:lnTo>
                  <a:lnTo>
                    <a:pt x="360857" y="119380"/>
                  </a:lnTo>
                  <a:lnTo>
                    <a:pt x="259257" y="119380"/>
                  </a:lnTo>
                  <a:lnTo>
                    <a:pt x="259257" y="115570"/>
                  </a:lnTo>
                  <a:lnTo>
                    <a:pt x="260908" y="109220"/>
                  </a:lnTo>
                  <a:lnTo>
                    <a:pt x="262432" y="106680"/>
                  </a:lnTo>
                  <a:lnTo>
                    <a:pt x="263956" y="101600"/>
                  </a:lnTo>
                  <a:lnTo>
                    <a:pt x="265607" y="99060"/>
                  </a:lnTo>
                  <a:lnTo>
                    <a:pt x="265607" y="95250"/>
                  </a:lnTo>
                  <a:lnTo>
                    <a:pt x="267131" y="88900"/>
                  </a:lnTo>
                  <a:lnTo>
                    <a:pt x="268655" y="86360"/>
                  </a:lnTo>
                  <a:lnTo>
                    <a:pt x="270179" y="82550"/>
                  </a:lnTo>
                  <a:lnTo>
                    <a:pt x="273354" y="80010"/>
                  </a:lnTo>
                  <a:lnTo>
                    <a:pt x="274878" y="74930"/>
                  </a:lnTo>
                  <a:lnTo>
                    <a:pt x="276529" y="73660"/>
                  </a:lnTo>
                  <a:lnTo>
                    <a:pt x="278053" y="67310"/>
                  </a:lnTo>
                  <a:lnTo>
                    <a:pt x="278053" y="66040"/>
                  </a:lnTo>
                  <a:lnTo>
                    <a:pt x="281228" y="60960"/>
                  </a:lnTo>
                  <a:lnTo>
                    <a:pt x="281228" y="59690"/>
                  </a:lnTo>
                  <a:lnTo>
                    <a:pt x="284276" y="55880"/>
                  </a:lnTo>
                  <a:lnTo>
                    <a:pt x="284276" y="54610"/>
                  </a:lnTo>
                  <a:lnTo>
                    <a:pt x="285800" y="48260"/>
                  </a:lnTo>
                  <a:lnTo>
                    <a:pt x="287451" y="46990"/>
                  </a:lnTo>
                  <a:lnTo>
                    <a:pt x="288975" y="43180"/>
                  </a:lnTo>
                  <a:lnTo>
                    <a:pt x="290499" y="41910"/>
                  </a:lnTo>
                  <a:lnTo>
                    <a:pt x="292150" y="40640"/>
                  </a:lnTo>
                  <a:lnTo>
                    <a:pt x="295198" y="39370"/>
                  </a:lnTo>
                  <a:lnTo>
                    <a:pt x="298373" y="35560"/>
                  </a:lnTo>
                  <a:lnTo>
                    <a:pt x="298373" y="34290"/>
                  </a:lnTo>
                  <a:lnTo>
                    <a:pt x="301421" y="33020"/>
                  </a:lnTo>
                  <a:lnTo>
                    <a:pt x="303072" y="31750"/>
                  </a:lnTo>
                  <a:lnTo>
                    <a:pt x="304596" y="27940"/>
                  </a:lnTo>
                  <a:lnTo>
                    <a:pt x="306120" y="26670"/>
                  </a:lnTo>
                  <a:lnTo>
                    <a:pt x="309295" y="25400"/>
                  </a:lnTo>
                  <a:lnTo>
                    <a:pt x="312470" y="26670"/>
                  </a:lnTo>
                  <a:lnTo>
                    <a:pt x="317169" y="31750"/>
                  </a:lnTo>
                  <a:lnTo>
                    <a:pt x="320217" y="34290"/>
                  </a:lnTo>
                  <a:lnTo>
                    <a:pt x="323392" y="38100"/>
                  </a:lnTo>
                  <a:lnTo>
                    <a:pt x="324916" y="39370"/>
                  </a:lnTo>
                  <a:lnTo>
                    <a:pt x="326440" y="41910"/>
                  </a:lnTo>
                  <a:lnTo>
                    <a:pt x="328091" y="41910"/>
                  </a:lnTo>
                  <a:lnTo>
                    <a:pt x="329615" y="46990"/>
                  </a:lnTo>
                  <a:lnTo>
                    <a:pt x="331139" y="46990"/>
                  </a:lnTo>
                  <a:lnTo>
                    <a:pt x="332790" y="53340"/>
                  </a:lnTo>
                  <a:lnTo>
                    <a:pt x="334314" y="54610"/>
                  </a:lnTo>
                  <a:lnTo>
                    <a:pt x="339013" y="59690"/>
                  </a:lnTo>
                  <a:lnTo>
                    <a:pt x="340537" y="64770"/>
                  </a:lnTo>
                  <a:lnTo>
                    <a:pt x="340537" y="66040"/>
                  </a:lnTo>
                  <a:lnTo>
                    <a:pt x="343712" y="71120"/>
                  </a:lnTo>
                  <a:lnTo>
                    <a:pt x="343712" y="73660"/>
                  </a:lnTo>
                  <a:lnTo>
                    <a:pt x="346760" y="78740"/>
                  </a:lnTo>
                  <a:lnTo>
                    <a:pt x="346760" y="80010"/>
                  </a:lnTo>
                  <a:lnTo>
                    <a:pt x="348411" y="86360"/>
                  </a:lnTo>
                  <a:lnTo>
                    <a:pt x="349935" y="86360"/>
                  </a:lnTo>
                  <a:lnTo>
                    <a:pt x="351459" y="93980"/>
                  </a:lnTo>
                  <a:lnTo>
                    <a:pt x="351459" y="95250"/>
                  </a:lnTo>
                  <a:lnTo>
                    <a:pt x="360857" y="119380"/>
                  </a:lnTo>
                  <a:lnTo>
                    <a:pt x="360857" y="55880"/>
                  </a:lnTo>
                  <a:lnTo>
                    <a:pt x="359333" y="53340"/>
                  </a:lnTo>
                  <a:lnTo>
                    <a:pt x="357682" y="48260"/>
                  </a:lnTo>
                  <a:lnTo>
                    <a:pt x="354634" y="45720"/>
                  </a:lnTo>
                  <a:lnTo>
                    <a:pt x="352983" y="41910"/>
                  </a:lnTo>
                  <a:lnTo>
                    <a:pt x="351459" y="39370"/>
                  </a:lnTo>
                  <a:lnTo>
                    <a:pt x="348411" y="35560"/>
                  </a:lnTo>
                  <a:lnTo>
                    <a:pt x="346760" y="33020"/>
                  </a:lnTo>
                  <a:lnTo>
                    <a:pt x="345236" y="27940"/>
                  </a:lnTo>
                  <a:lnTo>
                    <a:pt x="343712" y="26670"/>
                  </a:lnTo>
                  <a:lnTo>
                    <a:pt x="342887" y="25400"/>
                  </a:lnTo>
                  <a:lnTo>
                    <a:pt x="342061" y="24130"/>
                  </a:lnTo>
                  <a:lnTo>
                    <a:pt x="339013" y="21590"/>
                  </a:lnTo>
                  <a:lnTo>
                    <a:pt x="337362" y="19050"/>
                  </a:lnTo>
                  <a:lnTo>
                    <a:pt x="334314" y="17780"/>
                  </a:lnTo>
                  <a:lnTo>
                    <a:pt x="329615" y="12700"/>
                  </a:lnTo>
                  <a:lnTo>
                    <a:pt x="328091" y="12700"/>
                  </a:lnTo>
                  <a:lnTo>
                    <a:pt x="320217" y="5080"/>
                  </a:lnTo>
                  <a:lnTo>
                    <a:pt x="309295" y="0"/>
                  </a:lnTo>
                  <a:lnTo>
                    <a:pt x="299897" y="5080"/>
                  </a:lnTo>
                  <a:lnTo>
                    <a:pt x="295198" y="10160"/>
                  </a:lnTo>
                  <a:lnTo>
                    <a:pt x="292150" y="11430"/>
                  </a:lnTo>
                  <a:lnTo>
                    <a:pt x="288975" y="12700"/>
                  </a:lnTo>
                  <a:lnTo>
                    <a:pt x="287451" y="13970"/>
                  </a:lnTo>
                  <a:lnTo>
                    <a:pt x="285800" y="15240"/>
                  </a:lnTo>
                  <a:lnTo>
                    <a:pt x="284276" y="17780"/>
                  </a:lnTo>
                  <a:lnTo>
                    <a:pt x="282752" y="19050"/>
                  </a:lnTo>
                  <a:lnTo>
                    <a:pt x="279577" y="21590"/>
                  </a:lnTo>
                  <a:lnTo>
                    <a:pt x="276529" y="26670"/>
                  </a:lnTo>
                  <a:lnTo>
                    <a:pt x="274878" y="27940"/>
                  </a:lnTo>
                  <a:lnTo>
                    <a:pt x="273354" y="33020"/>
                  </a:lnTo>
                  <a:lnTo>
                    <a:pt x="268655" y="35560"/>
                  </a:lnTo>
                  <a:lnTo>
                    <a:pt x="267131" y="39370"/>
                  </a:lnTo>
                  <a:lnTo>
                    <a:pt x="265607" y="41910"/>
                  </a:lnTo>
                  <a:lnTo>
                    <a:pt x="263956" y="43180"/>
                  </a:lnTo>
                  <a:lnTo>
                    <a:pt x="260908" y="53340"/>
                  </a:lnTo>
                  <a:lnTo>
                    <a:pt x="259257" y="55880"/>
                  </a:lnTo>
                  <a:lnTo>
                    <a:pt x="257733" y="59690"/>
                  </a:lnTo>
                  <a:lnTo>
                    <a:pt x="256209" y="64770"/>
                  </a:lnTo>
                  <a:lnTo>
                    <a:pt x="254558" y="67310"/>
                  </a:lnTo>
                  <a:lnTo>
                    <a:pt x="249859" y="73660"/>
                  </a:lnTo>
                  <a:lnTo>
                    <a:pt x="248335" y="76200"/>
                  </a:lnTo>
                  <a:lnTo>
                    <a:pt x="245287" y="86360"/>
                  </a:lnTo>
                  <a:lnTo>
                    <a:pt x="243636" y="91440"/>
                  </a:lnTo>
                  <a:lnTo>
                    <a:pt x="242112" y="96520"/>
                  </a:lnTo>
                  <a:lnTo>
                    <a:pt x="240588" y="100330"/>
                  </a:lnTo>
                  <a:lnTo>
                    <a:pt x="238937" y="107950"/>
                  </a:lnTo>
                  <a:lnTo>
                    <a:pt x="237413" y="109220"/>
                  </a:lnTo>
                  <a:lnTo>
                    <a:pt x="237413" y="111760"/>
                  </a:lnTo>
                  <a:lnTo>
                    <a:pt x="228015" y="140970"/>
                  </a:lnTo>
                  <a:lnTo>
                    <a:pt x="231190" y="140970"/>
                  </a:lnTo>
                  <a:lnTo>
                    <a:pt x="220268" y="187960"/>
                  </a:lnTo>
                  <a:lnTo>
                    <a:pt x="217093" y="208280"/>
                  </a:lnTo>
                  <a:lnTo>
                    <a:pt x="217093" y="252730"/>
                  </a:lnTo>
                  <a:lnTo>
                    <a:pt x="217093" y="453390"/>
                  </a:lnTo>
                  <a:lnTo>
                    <a:pt x="217093" y="681990"/>
                  </a:lnTo>
                  <a:lnTo>
                    <a:pt x="195249" y="681990"/>
                  </a:lnTo>
                  <a:lnTo>
                    <a:pt x="195249" y="664210"/>
                  </a:lnTo>
                  <a:lnTo>
                    <a:pt x="192074" y="645160"/>
                  </a:lnTo>
                  <a:lnTo>
                    <a:pt x="189026" y="627380"/>
                  </a:lnTo>
                  <a:lnTo>
                    <a:pt x="181152" y="610870"/>
                  </a:lnTo>
                  <a:lnTo>
                    <a:pt x="176618" y="600710"/>
                  </a:lnTo>
                  <a:lnTo>
                    <a:pt x="174929" y="596900"/>
                  </a:lnTo>
                  <a:lnTo>
                    <a:pt x="173405" y="595261"/>
                  </a:lnTo>
                  <a:lnTo>
                    <a:pt x="173405" y="665480"/>
                  </a:lnTo>
                  <a:lnTo>
                    <a:pt x="173405" y="681990"/>
                  </a:lnTo>
                  <a:lnTo>
                    <a:pt x="173405" y="703580"/>
                  </a:lnTo>
                  <a:lnTo>
                    <a:pt x="173405" y="718820"/>
                  </a:lnTo>
                  <a:lnTo>
                    <a:pt x="112445" y="718820"/>
                  </a:lnTo>
                  <a:lnTo>
                    <a:pt x="112445" y="703580"/>
                  </a:lnTo>
                  <a:lnTo>
                    <a:pt x="173405" y="703580"/>
                  </a:lnTo>
                  <a:lnTo>
                    <a:pt x="173405" y="681990"/>
                  </a:lnTo>
                  <a:lnTo>
                    <a:pt x="112445" y="681990"/>
                  </a:lnTo>
                  <a:lnTo>
                    <a:pt x="112445" y="665480"/>
                  </a:lnTo>
                  <a:lnTo>
                    <a:pt x="115493" y="650240"/>
                  </a:lnTo>
                  <a:lnTo>
                    <a:pt x="117144" y="635000"/>
                  </a:lnTo>
                  <a:lnTo>
                    <a:pt x="126542" y="612140"/>
                  </a:lnTo>
                  <a:lnTo>
                    <a:pt x="131114" y="607060"/>
                  </a:lnTo>
                  <a:lnTo>
                    <a:pt x="135813" y="601980"/>
                  </a:lnTo>
                  <a:lnTo>
                    <a:pt x="142163" y="600710"/>
                  </a:lnTo>
                  <a:lnTo>
                    <a:pt x="148386" y="601980"/>
                  </a:lnTo>
                  <a:lnTo>
                    <a:pt x="154609" y="607060"/>
                  </a:lnTo>
                  <a:lnTo>
                    <a:pt x="159308" y="612140"/>
                  </a:lnTo>
                  <a:lnTo>
                    <a:pt x="162483" y="623570"/>
                  </a:lnTo>
                  <a:lnTo>
                    <a:pt x="168706" y="635000"/>
                  </a:lnTo>
                  <a:lnTo>
                    <a:pt x="170230" y="650240"/>
                  </a:lnTo>
                  <a:lnTo>
                    <a:pt x="173405" y="665480"/>
                  </a:lnTo>
                  <a:lnTo>
                    <a:pt x="173405" y="595261"/>
                  </a:lnTo>
                  <a:lnTo>
                    <a:pt x="165531" y="586740"/>
                  </a:lnTo>
                  <a:lnTo>
                    <a:pt x="160832" y="582930"/>
                  </a:lnTo>
                  <a:lnTo>
                    <a:pt x="154609" y="580390"/>
                  </a:lnTo>
                  <a:lnTo>
                    <a:pt x="149910" y="576580"/>
                  </a:lnTo>
                  <a:lnTo>
                    <a:pt x="135813" y="576580"/>
                  </a:lnTo>
                  <a:lnTo>
                    <a:pt x="129590" y="580390"/>
                  </a:lnTo>
                  <a:lnTo>
                    <a:pt x="123367" y="582930"/>
                  </a:lnTo>
                  <a:lnTo>
                    <a:pt x="96824" y="627380"/>
                  </a:lnTo>
                  <a:lnTo>
                    <a:pt x="88950" y="681990"/>
                  </a:lnTo>
                  <a:lnTo>
                    <a:pt x="23418" y="681990"/>
                  </a:lnTo>
                  <a:lnTo>
                    <a:pt x="23418" y="652780"/>
                  </a:lnTo>
                  <a:lnTo>
                    <a:pt x="24942" y="638810"/>
                  </a:lnTo>
                  <a:lnTo>
                    <a:pt x="71805" y="603250"/>
                  </a:lnTo>
                  <a:lnTo>
                    <a:pt x="76123" y="600710"/>
                  </a:lnTo>
                  <a:lnTo>
                    <a:pt x="128066" y="568960"/>
                  </a:lnTo>
                  <a:lnTo>
                    <a:pt x="171754" y="527050"/>
                  </a:lnTo>
                  <a:lnTo>
                    <a:pt x="202996" y="478790"/>
                  </a:lnTo>
                  <a:lnTo>
                    <a:pt x="217093" y="453390"/>
                  </a:lnTo>
                  <a:lnTo>
                    <a:pt x="217093" y="252730"/>
                  </a:lnTo>
                  <a:lnTo>
                    <a:pt x="214045" y="278130"/>
                  </a:lnTo>
                  <a:lnTo>
                    <a:pt x="212394" y="290677"/>
                  </a:lnTo>
                  <a:lnTo>
                    <a:pt x="212394" y="377190"/>
                  </a:lnTo>
                  <a:lnTo>
                    <a:pt x="210870" y="393700"/>
                  </a:lnTo>
                  <a:lnTo>
                    <a:pt x="189026" y="461010"/>
                  </a:lnTo>
                  <a:lnTo>
                    <a:pt x="148386" y="520700"/>
                  </a:lnTo>
                  <a:lnTo>
                    <a:pt x="118668" y="544830"/>
                  </a:lnTo>
                  <a:lnTo>
                    <a:pt x="104571" y="557530"/>
                  </a:lnTo>
                  <a:lnTo>
                    <a:pt x="70281" y="580390"/>
                  </a:lnTo>
                  <a:lnTo>
                    <a:pt x="51485" y="589280"/>
                  </a:lnTo>
                  <a:lnTo>
                    <a:pt x="32689" y="596900"/>
                  </a:lnTo>
                  <a:lnTo>
                    <a:pt x="31165" y="600710"/>
                  </a:lnTo>
                  <a:lnTo>
                    <a:pt x="29641" y="600710"/>
                  </a:lnTo>
                  <a:lnTo>
                    <a:pt x="31165" y="594360"/>
                  </a:lnTo>
                  <a:lnTo>
                    <a:pt x="34340" y="590550"/>
                  </a:lnTo>
                  <a:lnTo>
                    <a:pt x="43611" y="582930"/>
                  </a:lnTo>
                  <a:lnTo>
                    <a:pt x="71805" y="563880"/>
                  </a:lnTo>
                  <a:lnTo>
                    <a:pt x="121843" y="520700"/>
                  </a:lnTo>
                  <a:lnTo>
                    <a:pt x="164007" y="466090"/>
                  </a:lnTo>
                  <a:lnTo>
                    <a:pt x="198297" y="406400"/>
                  </a:lnTo>
                  <a:lnTo>
                    <a:pt x="212394" y="377190"/>
                  </a:lnTo>
                  <a:lnTo>
                    <a:pt x="212394" y="290677"/>
                  </a:lnTo>
                  <a:lnTo>
                    <a:pt x="210870" y="302260"/>
                  </a:lnTo>
                  <a:lnTo>
                    <a:pt x="204647" y="326390"/>
                  </a:lnTo>
                  <a:lnTo>
                    <a:pt x="198297" y="347980"/>
                  </a:lnTo>
                  <a:lnTo>
                    <a:pt x="190550" y="370840"/>
                  </a:lnTo>
                  <a:lnTo>
                    <a:pt x="171754" y="414020"/>
                  </a:lnTo>
                  <a:lnTo>
                    <a:pt x="159308" y="434340"/>
                  </a:lnTo>
                  <a:lnTo>
                    <a:pt x="148386" y="453390"/>
                  </a:lnTo>
                  <a:lnTo>
                    <a:pt x="134289" y="473710"/>
                  </a:lnTo>
                  <a:lnTo>
                    <a:pt x="118668" y="488950"/>
                  </a:lnTo>
                  <a:lnTo>
                    <a:pt x="104571" y="506730"/>
                  </a:lnTo>
                  <a:lnTo>
                    <a:pt x="87426" y="523240"/>
                  </a:lnTo>
                  <a:lnTo>
                    <a:pt x="49961" y="551180"/>
                  </a:lnTo>
                  <a:lnTo>
                    <a:pt x="31165" y="563880"/>
                  </a:lnTo>
                  <a:lnTo>
                    <a:pt x="29641" y="566420"/>
                  </a:lnTo>
                  <a:lnTo>
                    <a:pt x="20243" y="574040"/>
                  </a:lnTo>
                  <a:lnTo>
                    <a:pt x="12369" y="581660"/>
                  </a:lnTo>
                  <a:lnTo>
                    <a:pt x="9321" y="590550"/>
                  </a:lnTo>
                  <a:lnTo>
                    <a:pt x="6146" y="603250"/>
                  </a:lnTo>
                  <a:lnTo>
                    <a:pt x="3098" y="614680"/>
                  </a:lnTo>
                  <a:lnTo>
                    <a:pt x="1447" y="642620"/>
                  </a:lnTo>
                  <a:lnTo>
                    <a:pt x="0" y="664210"/>
                  </a:lnTo>
                  <a:lnTo>
                    <a:pt x="25" y="666750"/>
                  </a:lnTo>
                  <a:lnTo>
                    <a:pt x="1447" y="684530"/>
                  </a:lnTo>
                  <a:lnTo>
                    <a:pt x="1447" y="693420"/>
                  </a:lnTo>
                  <a:lnTo>
                    <a:pt x="3098" y="703580"/>
                  </a:lnTo>
                  <a:lnTo>
                    <a:pt x="88950" y="703580"/>
                  </a:lnTo>
                  <a:lnTo>
                    <a:pt x="90601" y="720090"/>
                  </a:lnTo>
                  <a:lnTo>
                    <a:pt x="92125" y="740410"/>
                  </a:lnTo>
                  <a:lnTo>
                    <a:pt x="193725" y="740410"/>
                  </a:lnTo>
                  <a:lnTo>
                    <a:pt x="195249" y="720090"/>
                  </a:lnTo>
                  <a:lnTo>
                    <a:pt x="195249" y="718820"/>
                  </a:lnTo>
                  <a:lnTo>
                    <a:pt x="195249" y="703580"/>
                  </a:lnTo>
                  <a:lnTo>
                    <a:pt x="215569" y="703580"/>
                  </a:lnTo>
                  <a:lnTo>
                    <a:pt x="217093" y="732790"/>
                  </a:lnTo>
                  <a:lnTo>
                    <a:pt x="218617" y="741680"/>
                  </a:lnTo>
                  <a:lnTo>
                    <a:pt x="401497" y="741680"/>
                  </a:lnTo>
                  <a:lnTo>
                    <a:pt x="403021" y="732790"/>
                  </a:lnTo>
                  <a:lnTo>
                    <a:pt x="403682" y="720090"/>
                  </a:lnTo>
                  <a:lnTo>
                    <a:pt x="404545" y="703580"/>
                  </a:lnTo>
                  <a:lnTo>
                    <a:pt x="423341" y="703580"/>
                  </a:lnTo>
                  <a:lnTo>
                    <a:pt x="424865" y="720090"/>
                  </a:lnTo>
                  <a:lnTo>
                    <a:pt x="426516" y="740410"/>
                  </a:lnTo>
                  <a:lnTo>
                    <a:pt x="527989" y="740410"/>
                  </a:lnTo>
                  <a:lnTo>
                    <a:pt x="529640" y="720090"/>
                  </a:lnTo>
                  <a:lnTo>
                    <a:pt x="529640" y="718820"/>
                  </a:lnTo>
                  <a:lnTo>
                    <a:pt x="529640" y="703580"/>
                  </a:lnTo>
                  <a:lnTo>
                    <a:pt x="617143" y="703580"/>
                  </a:lnTo>
                  <a:lnTo>
                    <a:pt x="617715" y="699770"/>
                  </a:lnTo>
                  <a:lnTo>
                    <a:pt x="618667" y="693420"/>
                  </a:lnTo>
                  <a:lnTo>
                    <a:pt x="618667" y="681990"/>
                  </a:lnTo>
                  <a:lnTo>
                    <a:pt x="618667" y="642620"/>
                  </a:lnTo>
                  <a:close/>
                </a:path>
              </a:pathLst>
            </a:custGeom>
            <a:solidFill>
              <a:srgbClr val="F09E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04594" y="1879854"/>
              <a:ext cx="2133600" cy="2133600"/>
            </a:xfrm>
            <a:custGeom>
              <a:avLst/>
              <a:gdLst/>
              <a:ahLst/>
              <a:cxnLst/>
              <a:rect l="l" t="t" r="r" b="b"/>
              <a:pathLst>
                <a:path w="2133600" h="2133600">
                  <a:moveTo>
                    <a:pt x="0" y="1066800"/>
                  </a:moveTo>
                  <a:lnTo>
                    <a:pt x="1097" y="1017969"/>
                  </a:lnTo>
                  <a:lnTo>
                    <a:pt x="4359" y="969703"/>
                  </a:lnTo>
                  <a:lnTo>
                    <a:pt x="9739" y="922046"/>
                  </a:lnTo>
                  <a:lnTo>
                    <a:pt x="17188" y="875047"/>
                  </a:lnTo>
                  <a:lnTo>
                    <a:pt x="26660" y="828753"/>
                  </a:lnTo>
                  <a:lnTo>
                    <a:pt x="38108" y="783210"/>
                  </a:lnTo>
                  <a:lnTo>
                    <a:pt x="51485" y="738466"/>
                  </a:lnTo>
                  <a:lnTo>
                    <a:pt x="66744" y="694568"/>
                  </a:lnTo>
                  <a:lnTo>
                    <a:pt x="83837" y="651563"/>
                  </a:lnTo>
                  <a:lnTo>
                    <a:pt x="102718" y="609498"/>
                  </a:lnTo>
                  <a:lnTo>
                    <a:pt x="123340" y="568420"/>
                  </a:lnTo>
                  <a:lnTo>
                    <a:pt x="145654" y="528376"/>
                  </a:lnTo>
                  <a:lnTo>
                    <a:pt x="169615" y="489413"/>
                  </a:lnTo>
                  <a:lnTo>
                    <a:pt x="195176" y="451579"/>
                  </a:lnTo>
                  <a:lnTo>
                    <a:pt x="222288" y="414920"/>
                  </a:lnTo>
                  <a:lnTo>
                    <a:pt x="250906" y="379484"/>
                  </a:lnTo>
                  <a:lnTo>
                    <a:pt x="280981" y="345317"/>
                  </a:lnTo>
                  <a:lnTo>
                    <a:pt x="312467" y="312467"/>
                  </a:lnTo>
                  <a:lnTo>
                    <a:pt x="345317" y="280981"/>
                  </a:lnTo>
                  <a:lnTo>
                    <a:pt x="379484" y="250906"/>
                  </a:lnTo>
                  <a:lnTo>
                    <a:pt x="414920" y="222288"/>
                  </a:lnTo>
                  <a:lnTo>
                    <a:pt x="451579" y="195176"/>
                  </a:lnTo>
                  <a:lnTo>
                    <a:pt x="489413" y="169615"/>
                  </a:lnTo>
                  <a:lnTo>
                    <a:pt x="528376" y="145654"/>
                  </a:lnTo>
                  <a:lnTo>
                    <a:pt x="568420" y="123340"/>
                  </a:lnTo>
                  <a:lnTo>
                    <a:pt x="609498" y="102718"/>
                  </a:lnTo>
                  <a:lnTo>
                    <a:pt x="651563" y="83837"/>
                  </a:lnTo>
                  <a:lnTo>
                    <a:pt x="694568" y="66744"/>
                  </a:lnTo>
                  <a:lnTo>
                    <a:pt x="738466" y="51485"/>
                  </a:lnTo>
                  <a:lnTo>
                    <a:pt x="783210" y="38108"/>
                  </a:lnTo>
                  <a:lnTo>
                    <a:pt x="828753" y="26660"/>
                  </a:lnTo>
                  <a:lnTo>
                    <a:pt x="875047" y="17188"/>
                  </a:lnTo>
                  <a:lnTo>
                    <a:pt x="922046" y="9739"/>
                  </a:lnTo>
                  <a:lnTo>
                    <a:pt x="969703" y="4359"/>
                  </a:lnTo>
                  <a:lnTo>
                    <a:pt x="1017969" y="1097"/>
                  </a:lnTo>
                  <a:lnTo>
                    <a:pt x="1066800" y="0"/>
                  </a:lnTo>
                  <a:lnTo>
                    <a:pt x="1115630" y="1097"/>
                  </a:lnTo>
                  <a:lnTo>
                    <a:pt x="1163896" y="4359"/>
                  </a:lnTo>
                  <a:lnTo>
                    <a:pt x="1211553" y="9739"/>
                  </a:lnTo>
                  <a:lnTo>
                    <a:pt x="1258552" y="17188"/>
                  </a:lnTo>
                  <a:lnTo>
                    <a:pt x="1304846" y="26660"/>
                  </a:lnTo>
                  <a:lnTo>
                    <a:pt x="1350389" y="38108"/>
                  </a:lnTo>
                  <a:lnTo>
                    <a:pt x="1395133" y="51485"/>
                  </a:lnTo>
                  <a:lnTo>
                    <a:pt x="1439031" y="66744"/>
                  </a:lnTo>
                  <a:lnTo>
                    <a:pt x="1482036" y="83837"/>
                  </a:lnTo>
                  <a:lnTo>
                    <a:pt x="1524101" y="102718"/>
                  </a:lnTo>
                  <a:lnTo>
                    <a:pt x="1565179" y="123340"/>
                  </a:lnTo>
                  <a:lnTo>
                    <a:pt x="1605223" y="145654"/>
                  </a:lnTo>
                  <a:lnTo>
                    <a:pt x="1644186" y="169615"/>
                  </a:lnTo>
                  <a:lnTo>
                    <a:pt x="1682020" y="195176"/>
                  </a:lnTo>
                  <a:lnTo>
                    <a:pt x="1718679" y="222288"/>
                  </a:lnTo>
                  <a:lnTo>
                    <a:pt x="1754115" y="250906"/>
                  </a:lnTo>
                  <a:lnTo>
                    <a:pt x="1788282" y="280981"/>
                  </a:lnTo>
                  <a:lnTo>
                    <a:pt x="1821132" y="312467"/>
                  </a:lnTo>
                  <a:lnTo>
                    <a:pt x="1852618" y="345317"/>
                  </a:lnTo>
                  <a:lnTo>
                    <a:pt x="1882693" y="379484"/>
                  </a:lnTo>
                  <a:lnTo>
                    <a:pt x="1911311" y="414920"/>
                  </a:lnTo>
                  <a:lnTo>
                    <a:pt x="1938423" y="451579"/>
                  </a:lnTo>
                  <a:lnTo>
                    <a:pt x="1963984" y="489413"/>
                  </a:lnTo>
                  <a:lnTo>
                    <a:pt x="1987945" y="528376"/>
                  </a:lnTo>
                  <a:lnTo>
                    <a:pt x="2010259" y="568420"/>
                  </a:lnTo>
                  <a:lnTo>
                    <a:pt x="2030881" y="609498"/>
                  </a:lnTo>
                  <a:lnTo>
                    <a:pt x="2049762" y="651563"/>
                  </a:lnTo>
                  <a:lnTo>
                    <a:pt x="2066855" y="694568"/>
                  </a:lnTo>
                  <a:lnTo>
                    <a:pt x="2082114" y="738466"/>
                  </a:lnTo>
                  <a:lnTo>
                    <a:pt x="2095491" y="783210"/>
                  </a:lnTo>
                  <a:lnTo>
                    <a:pt x="2106939" y="828753"/>
                  </a:lnTo>
                  <a:lnTo>
                    <a:pt x="2116411" y="875047"/>
                  </a:lnTo>
                  <a:lnTo>
                    <a:pt x="2123860" y="922046"/>
                  </a:lnTo>
                  <a:lnTo>
                    <a:pt x="2129240" y="969703"/>
                  </a:lnTo>
                  <a:lnTo>
                    <a:pt x="2132502" y="1017969"/>
                  </a:lnTo>
                  <a:lnTo>
                    <a:pt x="2133600" y="1066800"/>
                  </a:lnTo>
                  <a:lnTo>
                    <a:pt x="2132502" y="1115630"/>
                  </a:lnTo>
                  <a:lnTo>
                    <a:pt x="2129240" y="1163896"/>
                  </a:lnTo>
                  <a:lnTo>
                    <a:pt x="2123860" y="1211553"/>
                  </a:lnTo>
                  <a:lnTo>
                    <a:pt x="2116411" y="1258552"/>
                  </a:lnTo>
                  <a:lnTo>
                    <a:pt x="2106939" y="1304846"/>
                  </a:lnTo>
                  <a:lnTo>
                    <a:pt x="2095491" y="1350389"/>
                  </a:lnTo>
                  <a:lnTo>
                    <a:pt x="2082114" y="1395133"/>
                  </a:lnTo>
                  <a:lnTo>
                    <a:pt x="2066855" y="1439031"/>
                  </a:lnTo>
                  <a:lnTo>
                    <a:pt x="2049762" y="1482036"/>
                  </a:lnTo>
                  <a:lnTo>
                    <a:pt x="2030881" y="1524101"/>
                  </a:lnTo>
                  <a:lnTo>
                    <a:pt x="2010259" y="1565179"/>
                  </a:lnTo>
                  <a:lnTo>
                    <a:pt x="1987945" y="1605223"/>
                  </a:lnTo>
                  <a:lnTo>
                    <a:pt x="1963984" y="1644186"/>
                  </a:lnTo>
                  <a:lnTo>
                    <a:pt x="1938423" y="1682020"/>
                  </a:lnTo>
                  <a:lnTo>
                    <a:pt x="1911311" y="1718679"/>
                  </a:lnTo>
                  <a:lnTo>
                    <a:pt x="1882693" y="1754115"/>
                  </a:lnTo>
                  <a:lnTo>
                    <a:pt x="1852618" y="1788282"/>
                  </a:lnTo>
                  <a:lnTo>
                    <a:pt x="1821132" y="1821132"/>
                  </a:lnTo>
                  <a:lnTo>
                    <a:pt x="1788282" y="1852618"/>
                  </a:lnTo>
                  <a:lnTo>
                    <a:pt x="1754115" y="1882693"/>
                  </a:lnTo>
                  <a:lnTo>
                    <a:pt x="1718679" y="1911311"/>
                  </a:lnTo>
                  <a:lnTo>
                    <a:pt x="1682020" y="1938423"/>
                  </a:lnTo>
                  <a:lnTo>
                    <a:pt x="1644186" y="1963984"/>
                  </a:lnTo>
                  <a:lnTo>
                    <a:pt x="1605223" y="1987945"/>
                  </a:lnTo>
                  <a:lnTo>
                    <a:pt x="1565179" y="2010259"/>
                  </a:lnTo>
                  <a:lnTo>
                    <a:pt x="1524101" y="2030881"/>
                  </a:lnTo>
                  <a:lnTo>
                    <a:pt x="1482036" y="2049762"/>
                  </a:lnTo>
                  <a:lnTo>
                    <a:pt x="1439031" y="2066855"/>
                  </a:lnTo>
                  <a:lnTo>
                    <a:pt x="1395133" y="2082114"/>
                  </a:lnTo>
                  <a:lnTo>
                    <a:pt x="1350389" y="2095491"/>
                  </a:lnTo>
                  <a:lnTo>
                    <a:pt x="1304846" y="2106939"/>
                  </a:lnTo>
                  <a:lnTo>
                    <a:pt x="1258552" y="2116411"/>
                  </a:lnTo>
                  <a:lnTo>
                    <a:pt x="1211553" y="2123860"/>
                  </a:lnTo>
                  <a:lnTo>
                    <a:pt x="1163896" y="2129240"/>
                  </a:lnTo>
                  <a:lnTo>
                    <a:pt x="1115630" y="2132502"/>
                  </a:lnTo>
                  <a:lnTo>
                    <a:pt x="1066800" y="2133600"/>
                  </a:lnTo>
                  <a:lnTo>
                    <a:pt x="1017969" y="2132502"/>
                  </a:lnTo>
                  <a:lnTo>
                    <a:pt x="969703" y="2129240"/>
                  </a:lnTo>
                  <a:lnTo>
                    <a:pt x="922046" y="2123860"/>
                  </a:lnTo>
                  <a:lnTo>
                    <a:pt x="875047" y="2116411"/>
                  </a:lnTo>
                  <a:lnTo>
                    <a:pt x="828753" y="2106939"/>
                  </a:lnTo>
                  <a:lnTo>
                    <a:pt x="783210" y="2095491"/>
                  </a:lnTo>
                  <a:lnTo>
                    <a:pt x="738466" y="2082114"/>
                  </a:lnTo>
                  <a:lnTo>
                    <a:pt x="694568" y="2066855"/>
                  </a:lnTo>
                  <a:lnTo>
                    <a:pt x="651563" y="2049762"/>
                  </a:lnTo>
                  <a:lnTo>
                    <a:pt x="609498" y="2030881"/>
                  </a:lnTo>
                  <a:lnTo>
                    <a:pt x="568420" y="2010259"/>
                  </a:lnTo>
                  <a:lnTo>
                    <a:pt x="528376" y="1987945"/>
                  </a:lnTo>
                  <a:lnTo>
                    <a:pt x="489413" y="1963984"/>
                  </a:lnTo>
                  <a:lnTo>
                    <a:pt x="451579" y="1938423"/>
                  </a:lnTo>
                  <a:lnTo>
                    <a:pt x="414920" y="1911311"/>
                  </a:lnTo>
                  <a:lnTo>
                    <a:pt x="379484" y="1882693"/>
                  </a:lnTo>
                  <a:lnTo>
                    <a:pt x="345317" y="1852618"/>
                  </a:lnTo>
                  <a:lnTo>
                    <a:pt x="312467" y="1821132"/>
                  </a:lnTo>
                  <a:lnTo>
                    <a:pt x="280981" y="1788282"/>
                  </a:lnTo>
                  <a:lnTo>
                    <a:pt x="250906" y="1754115"/>
                  </a:lnTo>
                  <a:lnTo>
                    <a:pt x="222288" y="1718679"/>
                  </a:lnTo>
                  <a:lnTo>
                    <a:pt x="195176" y="1682020"/>
                  </a:lnTo>
                  <a:lnTo>
                    <a:pt x="169615" y="1644186"/>
                  </a:lnTo>
                  <a:lnTo>
                    <a:pt x="145654" y="1605223"/>
                  </a:lnTo>
                  <a:lnTo>
                    <a:pt x="123340" y="1565179"/>
                  </a:lnTo>
                  <a:lnTo>
                    <a:pt x="102718" y="1524101"/>
                  </a:lnTo>
                  <a:lnTo>
                    <a:pt x="83837" y="1482036"/>
                  </a:lnTo>
                  <a:lnTo>
                    <a:pt x="66744" y="1439031"/>
                  </a:lnTo>
                  <a:lnTo>
                    <a:pt x="51485" y="1395133"/>
                  </a:lnTo>
                  <a:lnTo>
                    <a:pt x="38108" y="1350389"/>
                  </a:lnTo>
                  <a:lnTo>
                    <a:pt x="26660" y="1304846"/>
                  </a:lnTo>
                  <a:lnTo>
                    <a:pt x="17188" y="1258552"/>
                  </a:lnTo>
                  <a:lnTo>
                    <a:pt x="9739" y="1211553"/>
                  </a:lnTo>
                  <a:lnTo>
                    <a:pt x="4359" y="1163896"/>
                  </a:lnTo>
                  <a:lnTo>
                    <a:pt x="1097" y="1115630"/>
                  </a:lnTo>
                  <a:lnTo>
                    <a:pt x="0" y="1066800"/>
                  </a:lnTo>
                  <a:close/>
                </a:path>
              </a:pathLst>
            </a:custGeom>
            <a:ln w="1270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706163" y="1927225"/>
              <a:ext cx="737870" cy="1099185"/>
            </a:xfrm>
            <a:custGeom>
              <a:avLst/>
              <a:gdLst/>
              <a:ahLst/>
              <a:cxnLst/>
              <a:rect l="l" t="t" r="r" b="b"/>
              <a:pathLst>
                <a:path w="737869" h="1099185">
                  <a:moveTo>
                    <a:pt x="3256" y="1098803"/>
                  </a:moveTo>
                  <a:lnTo>
                    <a:pt x="505" y="1049738"/>
                  </a:lnTo>
                  <a:lnTo>
                    <a:pt x="0" y="1000982"/>
                  </a:lnTo>
                  <a:lnTo>
                    <a:pt x="1700" y="952593"/>
                  </a:lnTo>
                  <a:lnTo>
                    <a:pt x="5566" y="904630"/>
                  </a:lnTo>
                  <a:lnTo>
                    <a:pt x="11560" y="857152"/>
                  </a:lnTo>
                  <a:lnTo>
                    <a:pt x="19642" y="810219"/>
                  </a:lnTo>
                  <a:lnTo>
                    <a:pt x="29772" y="763888"/>
                  </a:lnTo>
                  <a:lnTo>
                    <a:pt x="41912" y="718219"/>
                  </a:lnTo>
                  <a:lnTo>
                    <a:pt x="56021" y="673270"/>
                  </a:lnTo>
                  <a:lnTo>
                    <a:pt x="72061" y="629101"/>
                  </a:lnTo>
                  <a:lnTo>
                    <a:pt x="89993" y="585770"/>
                  </a:lnTo>
                  <a:lnTo>
                    <a:pt x="109777" y="543336"/>
                  </a:lnTo>
                  <a:lnTo>
                    <a:pt x="131374" y="501858"/>
                  </a:lnTo>
                  <a:lnTo>
                    <a:pt x="154744" y="461394"/>
                  </a:lnTo>
                  <a:lnTo>
                    <a:pt x="179849" y="422005"/>
                  </a:lnTo>
                  <a:lnTo>
                    <a:pt x="206649" y="383747"/>
                  </a:lnTo>
                  <a:lnTo>
                    <a:pt x="235104" y="346681"/>
                  </a:lnTo>
                  <a:lnTo>
                    <a:pt x="265176" y="310865"/>
                  </a:lnTo>
                  <a:lnTo>
                    <a:pt x="296826" y="276358"/>
                  </a:lnTo>
                  <a:lnTo>
                    <a:pt x="330013" y="243219"/>
                  </a:lnTo>
                  <a:lnTo>
                    <a:pt x="364698" y="211506"/>
                  </a:lnTo>
                  <a:lnTo>
                    <a:pt x="400843" y="181279"/>
                  </a:lnTo>
                  <a:lnTo>
                    <a:pt x="438408" y="152596"/>
                  </a:lnTo>
                  <a:lnTo>
                    <a:pt x="477354" y="125516"/>
                  </a:lnTo>
                  <a:lnTo>
                    <a:pt x="517641" y="100098"/>
                  </a:lnTo>
                  <a:lnTo>
                    <a:pt x="559230" y="76402"/>
                  </a:lnTo>
                  <a:lnTo>
                    <a:pt x="602083" y="54484"/>
                  </a:lnTo>
                  <a:lnTo>
                    <a:pt x="646158" y="34406"/>
                  </a:lnTo>
                  <a:lnTo>
                    <a:pt x="691418" y="16225"/>
                  </a:lnTo>
                  <a:lnTo>
                    <a:pt x="737824" y="0"/>
                  </a:lnTo>
                </a:path>
              </a:pathLst>
            </a:custGeom>
            <a:ln w="127000">
              <a:solidFill>
                <a:srgbClr val="172C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148332" y="3311144"/>
            <a:ext cx="1244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252525"/>
                </a:solidFill>
                <a:latin typeface="微软雅黑"/>
                <a:cs typeface="微软雅黑"/>
              </a:rPr>
              <a:t>工具的使用门槛高</a:t>
            </a:r>
            <a:endParaRPr sz="1200">
              <a:latin typeface="微软雅黑"/>
              <a:cs typeface="微软雅黑"/>
            </a:endParaRPr>
          </a:p>
        </p:txBody>
      </p:sp>
      <p:pic>
        <p:nvPicPr>
          <p:cNvPr id="28" name="object 2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917694" y="1811782"/>
            <a:ext cx="2260653" cy="2260599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5424042" y="3311397"/>
            <a:ext cx="1244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252525"/>
                </a:solidFill>
                <a:latin typeface="微软雅黑"/>
                <a:cs typeface="微软雅黑"/>
              </a:rPr>
              <a:t>工具碎片化程度高</a:t>
            </a:r>
            <a:endParaRPr sz="12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616" y="417067"/>
            <a:ext cx="22567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313185"/>
                </a:solidFill>
              </a:rPr>
              <a:t>深度学习框架总览</a:t>
            </a:r>
            <a:endParaRPr sz="2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773" y="1850135"/>
            <a:ext cx="11908142" cy="271493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15416" y="4997352"/>
            <a:ext cx="3696286" cy="54223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803775" y="6018682"/>
            <a:ext cx="25527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313185"/>
                </a:solidFill>
                <a:latin typeface="微软雅黑"/>
                <a:cs typeface="微软雅黑"/>
              </a:rPr>
              <a:t>202</a:t>
            </a:r>
            <a:r>
              <a:rPr sz="1600" b="1" spc="-5" dirty="0">
                <a:solidFill>
                  <a:srgbClr val="313185"/>
                </a:solidFill>
                <a:latin typeface="微软雅黑"/>
                <a:cs typeface="微软雅黑"/>
              </a:rPr>
              <a:t>0年新开源深度学习框架</a:t>
            </a:r>
            <a:endParaRPr sz="16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616" y="417067"/>
            <a:ext cx="36512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313185"/>
                </a:solidFill>
              </a:rPr>
              <a:t>可微编程语言与领域特定语言</a:t>
            </a:r>
            <a:endParaRPr sz="2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5786" y="1924811"/>
            <a:ext cx="7553325" cy="29051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14804" y="6489293"/>
            <a:ext cx="813815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等线"/>
                <a:cs typeface="等线"/>
                <a:hlinkClick r:id="rId3"/>
              </a:rPr>
              <a:t>https://github.com/tensorflow/swift/blob/master/docs/WhySwiftForTensorFlow.md</a:t>
            </a:r>
            <a:endParaRPr sz="1800">
              <a:latin typeface="等线"/>
              <a:cs typeface="等线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3336" y="673607"/>
            <a:ext cx="10625328" cy="618439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4616" y="417067"/>
            <a:ext cx="61633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313185"/>
                </a:solidFill>
              </a:rPr>
              <a:t>深度学习集成开发环境</a:t>
            </a:r>
            <a:r>
              <a:rPr sz="2000" b="0" spc="-5" dirty="0">
                <a:solidFill>
                  <a:srgbClr val="313185"/>
                </a:solidFill>
                <a:latin typeface="微软雅黑"/>
                <a:cs typeface="微软雅黑"/>
              </a:rPr>
              <a:t>——</a:t>
            </a:r>
            <a:r>
              <a:rPr sz="2000" b="0" dirty="0">
                <a:solidFill>
                  <a:srgbClr val="313185"/>
                </a:solidFill>
                <a:latin typeface="微软雅黑"/>
                <a:cs typeface="微软雅黑"/>
              </a:rPr>
              <a:t>交互式建模、可视化展示</a:t>
            </a:r>
            <a:endParaRPr sz="20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136" y="982563"/>
            <a:ext cx="11539728" cy="587543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4616" y="417067"/>
            <a:ext cx="61633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313185"/>
                </a:solidFill>
              </a:rPr>
              <a:t>深度学习集成开发环境</a:t>
            </a:r>
            <a:r>
              <a:rPr sz="2000" b="0" spc="-5" dirty="0">
                <a:solidFill>
                  <a:srgbClr val="313185"/>
                </a:solidFill>
                <a:latin typeface="微软雅黑"/>
                <a:cs typeface="微软雅黑"/>
              </a:rPr>
              <a:t>——</a:t>
            </a:r>
            <a:r>
              <a:rPr sz="2000" b="0" dirty="0">
                <a:solidFill>
                  <a:srgbClr val="313185"/>
                </a:solidFill>
                <a:latin typeface="微软雅黑"/>
                <a:cs typeface="微软雅黑"/>
              </a:rPr>
              <a:t>交互式建模、可视化展示</a:t>
            </a:r>
            <a:endParaRPr sz="20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689091"/>
            <a:ext cx="12192000" cy="1169035"/>
          </a:xfrm>
          <a:custGeom>
            <a:avLst/>
            <a:gdLst/>
            <a:ahLst/>
            <a:cxnLst/>
            <a:rect l="l" t="t" r="r" b="b"/>
            <a:pathLst>
              <a:path w="12192000" h="1169034">
                <a:moveTo>
                  <a:pt x="12191999" y="0"/>
                </a:moveTo>
                <a:lnTo>
                  <a:pt x="0" y="0"/>
                </a:lnTo>
                <a:lnTo>
                  <a:pt x="0" y="1168905"/>
                </a:lnTo>
                <a:lnTo>
                  <a:pt x="12191999" y="1168905"/>
                </a:lnTo>
                <a:lnTo>
                  <a:pt x="12191999" y="0"/>
                </a:lnTo>
                <a:close/>
              </a:path>
            </a:pathLst>
          </a:custGeom>
          <a:solidFill>
            <a:srgbClr val="2F3485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8962" y="398779"/>
            <a:ext cx="68567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C2B6F"/>
                </a:solidFill>
              </a:rPr>
              <a:t>全球唯一由初创企业开源的深度学习框架</a:t>
            </a:r>
            <a:r>
              <a:rPr sz="2400" spc="-5" dirty="0">
                <a:solidFill>
                  <a:srgbClr val="1C2B6F"/>
                </a:solidFill>
              </a:rPr>
              <a:t>O</a:t>
            </a:r>
            <a:r>
              <a:rPr sz="2400" spc="5" dirty="0">
                <a:solidFill>
                  <a:srgbClr val="1C2B6F"/>
                </a:solidFill>
              </a:rPr>
              <a:t>n</a:t>
            </a:r>
            <a:r>
              <a:rPr sz="2400" spc="-5" dirty="0">
                <a:solidFill>
                  <a:srgbClr val="1C2B6F"/>
                </a:solidFill>
              </a:rPr>
              <a:t>eFl</a:t>
            </a:r>
            <a:r>
              <a:rPr sz="2400" spc="-10" dirty="0">
                <a:solidFill>
                  <a:srgbClr val="1C2B6F"/>
                </a:solidFill>
              </a:rPr>
              <a:t>o</a:t>
            </a:r>
            <a:r>
              <a:rPr sz="2400" dirty="0">
                <a:solidFill>
                  <a:srgbClr val="1C2B6F"/>
                </a:solidFill>
              </a:rPr>
              <a:t>w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071473" y="5878169"/>
            <a:ext cx="2006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32A70"/>
                </a:solidFill>
                <a:latin typeface="微软雅黑"/>
                <a:cs typeface="微软雅黑"/>
              </a:rPr>
              <a:t>开源具有强大的人才聚集效应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16858" y="5786729"/>
            <a:ext cx="2159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200" dirty="0">
                <a:solidFill>
                  <a:srgbClr val="132A70"/>
                </a:solidFill>
                <a:latin typeface="微软雅黑"/>
                <a:cs typeface="微软雅黑"/>
              </a:rPr>
              <a:t>开源是人工智能基础设施产品与 服务走向市场的必由之路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26783" y="5786729"/>
            <a:ext cx="2006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200" dirty="0">
                <a:solidFill>
                  <a:srgbClr val="132A70"/>
                </a:solidFill>
                <a:latin typeface="微软雅黑"/>
                <a:cs typeface="微软雅黑"/>
              </a:rPr>
              <a:t>开源是基础设施产品服务全球 市场的前提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95613" y="5786729"/>
            <a:ext cx="20421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200" spc="-10" dirty="0">
                <a:solidFill>
                  <a:srgbClr val="132A70"/>
                </a:solidFill>
                <a:latin typeface="微软雅黑"/>
                <a:cs typeface="微软雅黑"/>
              </a:rPr>
              <a:t>O</a:t>
            </a:r>
            <a:r>
              <a:rPr sz="1200" dirty="0">
                <a:solidFill>
                  <a:srgbClr val="132A70"/>
                </a:solidFill>
                <a:latin typeface="微软雅黑"/>
                <a:cs typeface="微软雅黑"/>
              </a:rPr>
              <a:t>ne</a:t>
            </a:r>
            <a:r>
              <a:rPr sz="1200" spc="-5" dirty="0">
                <a:solidFill>
                  <a:srgbClr val="132A70"/>
                </a:solidFill>
                <a:latin typeface="微软雅黑"/>
                <a:cs typeface="微软雅黑"/>
              </a:rPr>
              <a:t>Fl</a:t>
            </a:r>
            <a:r>
              <a:rPr sz="1200" spc="5" dirty="0">
                <a:solidFill>
                  <a:srgbClr val="132A70"/>
                </a:solidFill>
                <a:latin typeface="微软雅黑"/>
                <a:cs typeface="微软雅黑"/>
              </a:rPr>
              <a:t>ow</a:t>
            </a:r>
            <a:r>
              <a:rPr sz="1200" dirty="0">
                <a:solidFill>
                  <a:srgbClr val="132A70"/>
                </a:solidFill>
                <a:latin typeface="微软雅黑"/>
                <a:cs typeface="微软雅黑"/>
              </a:rPr>
              <a:t>是完全中立的深度学 习框架产品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535679" y="5849111"/>
            <a:ext cx="5257800" cy="804545"/>
          </a:xfrm>
          <a:custGeom>
            <a:avLst/>
            <a:gdLst/>
            <a:ahLst/>
            <a:cxnLst/>
            <a:rect l="l" t="t" r="r" b="b"/>
            <a:pathLst>
              <a:path w="5257800" h="804545">
                <a:moveTo>
                  <a:pt x="0" y="0"/>
                </a:moveTo>
                <a:lnTo>
                  <a:pt x="0" y="804544"/>
                </a:lnTo>
              </a:path>
              <a:path w="5257800" h="804545">
                <a:moveTo>
                  <a:pt x="2726436" y="0"/>
                </a:moveTo>
                <a:lnTo>
                  <a:pt x="2726436" y="804544"/>
                </a:lnTo>
              </a:path>
              <a:path w="5257800" h="804545">
                <a:moveTo>
                  <a:pt x="5257800" y="0"/>
                </a:moveTo>
                <a:lnTo>
                  <a:pt x="5257800" y="804544"/>
                </a:lnTo>
              </a:path>
            </a:pathLst>
          </a:custGeom>
          <a:ln w="12700">
            <a:solidFill>
              <a:srgbClr val="41709C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3136" y="1508491"/>
            <a:ext cx="9711822" cy="383928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616" y="417067"/>
            <a:ext cx="19780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313185"/>
                </a:solidFill>
              </a:rPr>
              <a:t>深度学习编译器</a:t>
            </a:r>
            <a:endParaRPr sz="2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1560" y="910376"/>
            <a:ext cx="10088880" cy="5947622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83" y="0"/>
            <a:ext cx="12143232" cy="6857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4616" y="417067"/>
            <a:ext cx="31178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313185"/>
                </a:solidFill>
              </a:rPr>
              <a:t>A</a:t>
            </a:r>
            <a:r>
              <a:rPr sz="2200" spc="-10" dirty="0">
                <a:solidFill>
                  <a:srgbClr val="313185"/>
                </a:solidFill>
              </a:rPr>
              <a:t>I</a:t>
            </a:r>
            <a:r>
              <a:rPr sz="2200" spc="-5" dirty="0">
                <a:solidFill>
                  <a:srgbClr val="313185"/>
                </a:solidFill>
              </a:rPr>
              <a:t>芯片与软硬件协同设计</a:t>
            </a:r>
            <a:endParaRPr sz="22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816" y="535781"/>
            <a:ext cx="11740861" cy="578643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1" cy="6857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4616" y="417067"/>
            <a:ext cx="19780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313185"/>
                </a:solidFill>
              </a:rPr>
              <a:t>深度学习一体机</a:t>
            </a:r>
            <a:endParaRPr sz="22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616" y="417067"/>
            <a:ext cx="19780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313185"/>
                </a:solidFill>
              </a:rPr>
              <a:t>深度学习算力云</a:t>
            </a:r>
            <a:endParaRPr sz="2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96339"/>
            <a:ext cx="12191999" cy="489966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214365" y="6379870"/>
            <a:ext cx="18008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313185"/>
                </a:solidFill>
                <a:latin typeface="微软雅黑"/>
                <a:cs typeface="微软雅黑"/>
              </a:rPr>
              <a:t>Nvidia</a:t>
            </a:r>
            <a:r>
              <a:rPr sz="1600" b="1" spc="-40" dirty="0">
                <a:solidFill>
                  <a:srgbClr val="313185"/>
                </a:solidFill>
                <a:latin typeface="微软雅黑"/>
                <a:cs typeface="微软雅黑"/>
              </a:rPr>
              <a:t> </a:t>
            </a:r>
            <a:r>
              <a:rPr sz="1600" b="1" spc="-10" dirty="0">
                <a:solidFill>
                  <a:srgbClr val="313185"/>
                </a:solidFill>
                <a:latin typeface="微软雅黑"/>
                <a:cs typeface="微软雅黑"/>
              </a:rPr>
              <a:t>SuperPOD</a:t>
            </a:r>
            <a:endParaRPr sz="16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616" y="377190"/>
            <a:ext cx="39262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313185"/>
                </a:solidFill>
              </a:rPr>
              <a:t>O</a:t>
            </a:r>
            <a:r>
              <a:rPr sz="2400" spc="5" dirty="0">
                <a:solidFill>
                  <a:srgbClr val="313185"/>
                </a:solidFill>
              </a:rPr>
              <a:t>n</a:t>
            </a:r>
            <a:r>
              <a:rPr sz="2400" spc="-5" dirty="0">
                <a:solidFill>
                  <a:srgbClr val="313185"/>
                </a:solidFill>
              </a:rPr>
              <a:t>eFl</a:t>
            </a:r>
            <a:r>
              <a:rPr sz="2400" spc="-10" dirty="0">
                <a:solidFill>
                  <a:srgbClr val="313185"/>
                </a:solidFill>
              </a:rPr>
              <a:t>o</a:t>
            </a:r>
            <a:r>
              <a:rPr sz="2400" spc="-5" dirty="0">
                <a:solidFill>
                  <a:srgbClr val="313185"/>
                </a:solidFill>
              </a:rPr>
              <a:t>w</a:t>
            </a:r>
            <a:r>
              <a:rPr sz="2200" b="0" spc="-5" dirty="0">
                <a:solidFill>
                  <a:srgbClr val="313185"/>
                </a:solidFill>
                <a:latin typeface="微软雅黑"/>
                <a:cs typeface="微软雅黑"/>
              </a:rPr>
              <a:t>—</a:t>
            </a:r>
            <a:r>
              <a:rPr sz="2200" b="0" dirty="0">
                <a:solidFill>
                  <a:srgbClr val="313185"/>
                </a:solidFill>
                <a:latin typeface="微软雅黑"/>
                <a:cs typeface="微软雅黑"/>
              </a:rPr>
              <a:t>—</a:t>
            </a:r>
            <a:r>
              <a:rPr sz="2200" b="0" spc="-5" dirty="0">
                <a:solidFill>
                  <a:srgbClr val="313185"/>
                </a:solidFill>
                <a:latin typeface="微软雅黑"/>
                <a:cs typeface="微软雅黑"/>
              </a:rPr>
              <a:t>与也有工作对比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7355" y="1419860"/>
            <a:ext cx="2171700" cy="2869565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73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15" dirty="0">
                <a:solidFill>
                  <a:srgbClr val="2E3384"/>
                </a:solidFill>
                <a:latin typeface="微软雅黑"/>
                <a:cs typeface="微软雅黑"/>
              </a:rPr>
              <a:t>NCCL</a:t>
            </a:r>
            <a:endParaRPr sz="1800">
              <a:latin typeface="微软雅黑"/>
              <a:cs typeface="微软雅黑"/>
            </a:endParaRPr>
          </a:p>
          <a:p>
            <a:pPr marL="299085" indent="-28702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solidFill>
                  <a:srgbClr val="2E3384"/>
                </a:solidFill>
                <a:latin typeface="微软雅黑"/>
                <a:cs typeface="微软雅黑"/>
              </a:rPr>
              <a:t>Horovod</a:t>
            </a:r>
            <a:endParaRPr sz="1800">
              <a:latin typeface="微软雅黑"/>
              <a:cs typeface="微软雅黑"/>
            </a:endParaRPr>
          </a:p>
          <a:p>
            <a:pPr marL="299085" indent="-28702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solidFill>
                  <a:srgbClr val="2E3384"/>
                </a:solidFill>
                <a:latin typeface="微软雅黑"/>
                <a:cs typeface="微软雅黑"/>
              </a:rPr>
              <a:t>BytePS</a:t>
            </a:r>
            <a:endParaRPr sz="1800">
              <a:latin typeface="微软雅黑"/>
              <a:cs typeface="微软雅黑"/>
            </a:endParaRPr>
          </a:p>
          <a:p>
            <a:pPr marL="299085" indent="-28702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2E3384"/>
                </a:solidFill>
                <a:latin typeface="微软雅黑"/>
                <a:cs typeface="微软雅黑"/>
              </a:rPr>
              <a:t>Mesh-tensorflow</a:t>
            </a:r>
            <a:endParaRPr sz="1800">
              <a:latin typeface="微软雅黑"/>
              <a:cs typeface="微软雅黑"/>
            </a:endParaRPr>
          </a:p>
          <a:p>
            <a:pPr marL="299085" indent="-28702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2E3384"/>
                </a:solidFill>
                <a:latin typeface="微软雅黑"/>
                <a:cs typeface="微软雅黑"/>
              </a:rPr>
              <a:t>Gpipe</a:t>
            </a:r>
            <a:endParaRPr sz="1800">
              <a:latin typeface="微软雅黑"/>
              <a:cs typeface="微软雅黑"/>
            </a:endParaRPr>
          </a:p>
          <a:p>
            <a:pPr marL="299085" indent="-28702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2E3384"/>
                </a:solidFill>
                <a:latin typeface="微软雅黑"/>
                <a:cs typeface="微软雅黑"/>
              </a:rPr>
              <a:t>Ray</a:t>
            </a:r>
            <a:endParaRPr sz="1800">
              <a:latin typeface="微软雅黑"/>
              <a:cs typeface="微软雅黑"/>
            </a:endParaRPr>
          </a:p>
          <a:p>
            <a:pPr marL="299085" indent="-28702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solidFill>
                  <a:srgbClr val="2E3384"/>
                </a:solidFill>
                <a:latin typeface="微软雅黑"/>
                <a:cs typeface="微软雅黑"/>
              </a:rPr>
              <a:t>HugeCTR</a:t>
            </a:r>
            <a:endParaRPr sz="1800">
              <a:latin typeface="微软雅黑"/>
              <a:cs typeface="微软雅黑"/>
            </a:endParaRPr>
          </a:p>
          <a:p>
            <a:pPr marL="299085" indent="-28702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solidFill>
                  <a:srgbClr val="2E3384"/>
                </a:solidFill>
                <a:latin typeface="微软雅黑"/>
                <a:cs typeface="微软雅黑"/>
              </a:rPr>
              <a:t>DALI</a:t>
            </a:r>
            <a:endParaRPr sz="18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616" y="377190"/>
            <a:ext cx="2588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313185"/>
                </a:solidFill>
              </a:rPr>
              <a:t>O</a:t>
            </a:r>
            <a:r>
              <a:rPr sz="2400" spc="5" dirty="0">
                <a:solidFill>
                  <a:srgbClr val="313185"/>
                </a:solidFill>
              </a:rPr>
              <a:t>n</a:t>
            </a:r>
            <a:r>
              <a:rPr sz="2400" spc="-5" dirty="0">
                <a:solidFill>
                  <a:srgbClr val="313185"/>
                </a:solidFill>
              </a:rPr>
              <a:t>eFl</a:t>
            </a:r>
            <a:r>
              <a:rPr sz="2400" spc="-10" dirty="0">
                <a:solidFill>
                  <a:srgbClr val="313185"/>
                </a:solidFill>
              </a:rPr>
              <a:t>o</a:t>
            </a:r>
            <a:r>
              <a:rPr sz="2400" spc="-5" dirty="0">
                <a:solidFill>
                  <a:srgbClr val="313185"/>
                </a:solidFill>
              </a:rPr>
              <a:t>w</a:t>
            </a:r>
            <a:r>
              <a:rPr sz="2400" dirty="0">
                <a:solidFill>
                  <a:srgbClr val="313185"/>
                </a:solidFill>
              </a:rPr>
              <a:t>未来规划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1197355" y="1419860"/>
            <a:ext cx="8084820" cy="2159635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73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2E3384"/>
                </a:solidFill>
                <a:latin typeface="微软雅黑"/>
                <a:cs typeface="微软雅黑"/>
              </a:rPr>
              <a:t>Eager</a:t>
            </a:r>
            <a:r>
              <a:rPr sz="1800" spc="-70" dirty="0">
                <a:solidFill>
                  <a:srgbClr val="2E3384"/>
                </a:solidFill>
                <a:latin typeface="微软雅黑"/>
                <a:cs typeface="微软雅黑"/>
              </a:rPr>
              <a:t> </a:t>
            </a:r>
            <a:r>
              <a:rPr sz="1800" dirty="0">
                <a:solidFill>
                  <a:srgbClr val="2E3384"/>
                </a:solidFill>
                <a:latin typeface="微软雅黑"/>
                <a:cs typeface="微软雅黑"/>
              </a:rPr>
              <a:t>效率优化</a:t>
            </a:r>
            <a:endParaRPr sz="1800">
              <a:latin typeface="微软雅黑"/>
              <a:cs typeface="微软雅黑"/>
            </a:endParaRPr>
          </a:p>
          <a:p>
            <a:pPr marL="299085" indent="-28702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solidFill>
                  <a:srgbClr val="2E3384"/>
                </a:solidFill>
                <a:latin typeface="微软雅黑"/>
                <a:cs typeface="微软雅黑"/>
              </a:rPr>
              <a:t>Control</a:t>
            </a:r>
            <a:r>
              <a:rPr sz="1800" spc="-60" dirty="0">
                <a:solidFill>
                  <a:srgbClr val="2E3384"/>
                </a:solidFill>
                <a:latin typeface="微软雅黑"/>
                <a:cs typeface="微软雅黑"/>
              </a:rPr>
              <a:t> </a:t>
            </a:r>
            <a:r>
              <a:rPr sz="1800" dirty="0">
                <a:solidFill>
                  <a:srgbClr val="2E3384"/>
                </a:solidFill>
                <a:latin typeface="微软雅黑"/>
                <a:cs typeface="微软雅黑"/>
              </a:rPr>
              <a:t>flow</a:t>
            </a:r>
            <a:endParaRPr sz="1800">
              <a:latin typeface="微软雅黑"/>
              <a:cs typeface="微软雅黑"/>
            </a:endParaRPr>
          </a:p>
          <a:p>
            <a:pPr marL="299085" indent="-28702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2E3384"/>
                </a:solidFill>
                <a:latin typeface="微软雅黑"/>
                <a:cs typeface="微软雅黑"/>
              </a:rPr>
              <a:t>编译器支持</a:t>
            </a:r>
            <a:endParaRPr sz="1800">
              <a:latin typeface="微软雅黑"/>
              <a:cs typeface="微软雅黑"/>
            </a:endParaRPr>
          </a:p>
          <a:p>
            <a:pPr marL="299085" indent="-28702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2E3384"/>
                </a:solidFill>
                <a:latin typeface="微软雅黑"/>
                <a:cs typeface="微软雅黑"/>
              </a:rPr>
              <a:t>框架兼容性，</a:t>
            </a:r>
            <a:r>
              <a:rPr sz="1800" spc="-5" dirty="0">
                <a:solidFill>
                  <a:srgbClr val="2E3384"/>
                </a:solidFill>
                <a:latin typeface="微软雅黑"/>
                <a:cs typeface="微软雅黑"/>
              </a:rPr>
              <a:t>onnx</a:t>
            </a:r>
            <a:r>
              <a:rPr sz="1800" dirty="0">
                <a:solidFill>
                  <a:srgbClr val="2E3384"/>
                </a:solidFill>
                <a:latin typeface="微软雅黑"/>
                <a:cs typeface="微软雅黑"/>
              </a:rPr>
              <a:t>等</a:t>
            </a:r>
            <a:endParaRPr sz="1800">
              <a:latin typeface="微软雅黑"/>
              <a:cs typeface="微软雅黑"/>
            </a:endParaRPr>
          </a:p>
          <a:p>
            <a:pPr marL="299085" indent="-28702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2E3384"/>
                </a:solidFill>
                <a:latin typeface="微软雅黑"/>
                <a:cs typeface="微软雅黑"/>
              </a:rPr>
              <a:t>Se</a:t>
            </a:r>
            <a:r>
              <a:rPr sz="1800" spc="65" dirty="0">
                <a:solidFill>
                  <a:srgbClr val="2E3384"/>
                </a:solidFill>
                <a:latin typeface="微软雅黑"/>
                <a:cs typeface="微软雅黑"/>
              </a:rPr>
              <a:t>r</a:t>
            </a:r>
            <a:r>
              <a:rPr sz="1800" dirty="0">
                <a:solidFill>
                  <a:srgbClr val="2E3384"/>
                </a:solidFill>
                <a:latin typeface="微软雅黑"/>
                <a:cs typeface="微软雅黑"/>
              </a:rPr>
              <a:t>vin</a:t>
            </a:r>
            <a:r>
              <a:rPr sz="1800" spc="-5" dirty="0">
                <a:solidFill>
                  <a:srgbClr val="2E3384"/>
                </a:solidFill>
                <a:latin typeface="微软雅黑"/>
                <a:cs typeface="微软雅黑"/>
              </a:rPr>
              <a:t>g及端侧推理</a:t>
            </a:r>
            <a:endParaRPr sz="1800">
              <a:latin typeface="微软雅黑"/>
              <a:cs typeface="微软雅黑"/>
            </a:endParaRPr>
          </a:p>
          <a:p>
            <a:pPr marL="299085" indent="-28702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2E3384"/>
                </a:solidFill>
                <a:latin typeface="微软雅黑"/>
                <a:cs typeface="微软雅黑"/>
              </a:rPr>
              <a:t>端到端打通的模型库（工作重心：人脸、广告、强化学习、自然语言、语音）</a:t>
            </a:r>
            <a:endParaRPr sz="18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97355" y="1419860"/>
            <a:ext cx="4816475" cy="3226435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73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25" dirty="0">
                <a:solidFill>
                  <a:srgbClr val="2E3384"/>
                </a:solidFill>
                <a:latin typeface="微软雅黑"/>
                <a:cs typeface="微软雅黑"/>
              </a:rPr>
              <a:t>Resnet-50,</a:t>
            </a:r>
            <a:r>
              <a:rPr sz="1800" spc="-10" dirty="0">
                <a:solidFill>
                  <a:srgbClr val="2E3384"/>
                </a:solidFill>
                <a:latin typeface="微软雅黑"/>
                <a:cs typeface="微软雅黑"/>
              </a:rPr>
              <a:t> </a:t>
            </a:r>
            <a:r>
              <a:rPr sz="1800" spc="-15" dirty="0">
                <a:solidFill>
                  <a:srgbClr val="2E3384"/>
                </a:solidFill>
                <a:latin typeface="微软雅黑"/>
                <a:cs typeface="微软雅黑"/>
              </a:rPr>
              <a:t>Alexnet-BN</a:t>
            </a:r>
            <a:endParaRPr sz="1800">
              <a:latin typeface="微软雅黑"/>
              <a:cs typeface="微软雅黑"/>
            </a:endParaRPr>
          </a:p>
          <a:p>
            <a:pPr marL="299085" indent="-28702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solidFill>
                  <a:srgbClr val="2E3384"/>
                </a:solidFill>
                <a:latin typeface="微软雅黑"/>
                <a:cs typeface="微软雅黑"/>
              </a:rPr>
              <a:t>Large </a:t>
            </a:r>
            <a:r>
              <a:rPr sz="1800" spc="-15" dirty="0">
                <a:solidFill>
                  <a:srgbClr val="2E3384"/>
                </a:solidFill>
                <a:latin typeface="微软雅黑"/>
                <a:cs typeface="微软雅黑"/>
              </a:rPr>
              <a:t>batch,</a:t>
            </a:r>
            <a:r>
              <a:rPr sz="1800" spc="-10" dirty="0">
                <a:solidFill>
                  <a:srgbClr val="2E3384"/>
                </a:solidFill>
                <a:latin typeface="微软雅黑"/>
                <a:cs typeface="微软雅黑"/>
              </a:rPr>
              <a:t> </a:t>
            </a:r>
            <a:r>
              <a:rPr sz="1800" spc="10" dirty="0">
                <a:solidFill>
                  <a:srgbClr val="2E3384"/>
                </a:solidFill>
                <a:latin typeface="微软雅黑"/>
                <a:cs typeface="微软雅黑"/>
              </a:rPr>
              <a:t>LARS</a:t>
            </a:r>
            <a:endParaRPr sz="1800">
              <a:latin typeface="微软雅黑"/>
              <a:cs typeface="微软雅黑"/>
            </a:endParaRPr>
          </a:p>
          <a:p>
            <a:pPr marL="299085" indent="-28702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2E3384"/>
                </a:solidFill>
                <a:latin typeface="微软雅黑"/>
                <a:cs typeface="微软雅黑"/>
              </a:rPr>
              <a:t>Ring </a:t>
            </a:r>
            <a:r>
              <a:rPr sz="1800" spc="-10" dirty="0">
                <a:solidFill>
                  <a:srgbClr val="2E3384"/>
                </a:solidFill>
                <a:latin typeface="微软雅黑"/>
                <a:cs typeface="微软雅黑"/>
              </a:rPr>
              <a:t>AllReduce, </a:t>
            </a:r>
            <a:r>
              <a:rPr sz="1800" dirty="0">
                <a:solidFill>
                  <a:srgbClr val="2E3384"/>
                </a:solidFill>
                <a:latin typeface="微软雅黑"/>
                <a:cs typeface="微软雅黑"/>
              </a:rPr>
              <a:t>2D </a:t>
            </a:r>
            <a:r>
              <a:rPr sz="1800" spc="-45" dirty="0">
                <a:solidFill>
                  <a:srgbClr val="2E3384"/>
                </a:solidFill>
                <a:latin typeface="微软雅黑"/>
                <a:cs typeface="微软雅黑"/>
              </a:rPr>
              <a:t>Torus</a:t>
            </a:r>
            <a:r>
              <a:rPr sz="1800" spc="-40" dirty="0">
                <a:solidFill>
                  <a:srgbClr val="2E3384"/>
                </a:solidFill>
                <a:latin typeface="微软雅黑"/>
                <a:cs typeface="微软雅黑"/>
              </a:rPr>
              <a:t> </a:t>
            </a:r>
            <a:r>
              <a:rPr sz="1800" spc="-10" dirty="0">
                <a:solidFill>
                  <a:srgbClr val="2E3384"/>
                </a:solidFill>
                <a:latin typeface="微软雅黑"/>
                <a:cs typeface="微软雅黑"/>
              </a:rPr>
              <a:t>AllReduce</a:t>
            </a:r>
            <a:endParaRPr sz="1800">
              <a:latin typeface="微软雅黑"/>
              <a:cs typeface="微软雅黑"/>
            </a:endParaRPr>
          </a:p>
          <a:p>
            <a:pPr marL="299085" indent="-28702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2E3384"/>
                </a:solidFill>
                <a:latin typeface="微软雅黑"/>
                <a:cs typeface="微软雅黑"/>
              </a:rPr>
              <a:t>高速互联,</a:t>
            </a:r>
            <a:r>
              <a:rPr sz="1800" spc="-95" dirty="0">
                <a:solidFill>
                  <a:srgbClr val="2E3384"/>
                </a:solidFill>
                <a:latin typeface="微软雅黑"/>
                <a:cs typeface="微软雅黑"/>
              </a:rPr>
              <a:t> </a:t>
            </a:r>
            <a:r>
              <a:rPr sz="1800" dirty="0">
                <a:solidFill>
                  <a:srgbClr val="2E3384"/>
                </a:solidFill>
                <a:latin typeface="微软雅黑"/>
                <a:cs typeface="微软雅黑"/>
              </a:rPr>
              <a:t>&gt;40Gbps</a:t>
            </a:r>
            <a:endParaRPr sz="1800">
              <a:latin typeface="微软雅黑"/>
              <a:cs typeface="微软雅黑"/>
            </a:endParaRPr>
          </a:p>
          <a:p>
            <a:pPr marL="299085" indent="-28702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2E3384"/>
                </a:solidFill>
                <a:latin typeface="微软雅黑"/>
                <a:cs typeface="微软雅黑"/>
              </a:rPr>
              <a:t>半精度，稀疏传输</a:t>
            </a:r>
            <a:endParaRPr sz="1800">
              <a:latin typeface="微软雅黑"/>
              <a:cs typeface="微软雅黑"/>
            </a:endParaRPr>
          </a:p>
          <a:p>
            <a:pPr marL="299085" indent="-28702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40" dirty="0">
                <a:solidFill>
                  <a:srgbClr val="2E3384"/>
                </a:solidFill>
                <a:latin typeface="微软雅黑"/>
                <a:cs typeface="微软雅黑"/>
              </a:rPr>
              <a:t>Tensor</a:t>
            </a:r>
            <a:r>
              <a:rPr sz="1800" spc="-45" dirty="0">
                <a:solidFill>
                  <a:srgbClr val="2E3384"/>
                </a:solidFill>
                <a:latin typeface="微软雅黑"/>
                <a:cs typeface="微软雅黑"/>
              </a:rPr>
              <a:t> </a:t>
            </a:r>
            <a:r>
              <a:rPr sz="1800" spc="-5" dirty="0">
                <a:solidFill>
                  <a:srgbClr val="2E3384"/>
                </a:solidFill>
                <a:latin typeface="微软雅黑"/>
                <a:cs typeface="微软雅黑"/>
              </a:rPr>
              <a:t>fusion</a:t>
            </a:r>
            <a:endParaRPr sz="1800">
              <a:latin typeface="微软雅黑"/>
              <a:cs typeface="微软雅黑"/>
            </a:endParaRPr>
          </a:p>
          <a:p>
            <a:pPr marL="299085" indent="-28702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2E3384"/>
                </a:solidFill>
                <a:latin typeface="微软雅黑"/>
                <a:cs typeface="微软雅黑"/>
              </a:rPr>
              <a:t>数据预处理流水线（磁盘，解码，预取）</a:t>
            </a:r>
            <a:endParaRPr sz="1800">
              <a:latin typeface="微软雅黑"/>
              <a:cs typeface="微软雅黑"/>
            </a:endParaRPr>
          </a:p>
          <a:p>
            <a:pPr marL="299085" indent="-28702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2E3384"/>
                </a:solidFill>
                <a:latin typeface="微软雅黑"/>
                <a:cs typeface="微软雅黑"/>
              </a:rPr>
              <a:t>高速存储</a:t>
            </a:r>
            <a:endParaRPr sz="1800">
              <a:latin typeface="微软雅黑"/>
              <a:cs typeface="微软雅黑"/>
            </a:endParaRPr>
          </a:p>
          <a:p>
            <a:pPr marL="299085" indent="-28702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2E3384"/>
                </a:solidFill>
                <a:latin typeface="微软雅黑"/>
                <a:cs typeface="微软雅黑"/>
              </a:rPr>
              <a:t>腾讯，Google, 索尼，Facebook, </a:t>
            </a:r>
            <a:r>
              <a:rPr sz="1800" dirty="0">
                <a:solidFill>
                  <a:srgbClr val="2E3384"/>
                </a:solidFill>
                <a:latin typeface="微软雅黑"/>
                <a:cs typeface="微软雅黑"/>
              </a:rPr>
              <a:t>PFN,</a:t>
            </a:r>
            <a:r>
              <a:rPr sz="1800" spc="50" dirty="0">
                <a:solidFill>
                  <a:srgbClr val="2E3384"/>
                </a:solidFill>
                <a:latin typeface="微软雅黑"/>
                <a:cs typeface="微软雅黑"/>
              </a:rPr>
              <a:t> </a:t>
            </a:r>
            <a:r>
              <a:rPr sz="1800" spc="-5" dirty="0">
                <a:solidFill>
                  <a:srgbClr val="2E3384"/>
                </a:solidFill>
                <a:latin typeface="微软雅黑"/>
                <a:cs typeface="微软雅黑"/>
              </a:rPr>
              <a:t>商汤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70915" y="416178"/>
            <a:ext cx="384047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2E3384"/>
                </a:solidFill>
              </a:rPr>
              <a:t>卷积神经网络性能优化</a:t>
            </a:r>
            <a:r>
              <a:rPr sz="2000" spc="-15" dirty="0">
                <a:solidFill>
                  <a:srgbClr val="2E3384"/>
                </a:solidFill>
              </a:rPr>
              <a:t>已</a:t>
            </a:r>
            <a:r>
              <a:rPr sz="2000" dirty="0">
                <a:solidFill>
                  <a:srgbClr val="2E3384"/>
                </a:solidFill>
              </a:rPr>
              <a:t>基本</a:t>
            </a:r>
            <a:r>
              <a:rPr sz="2000" spc="-15" dirty="0">
                <a:solidFill>
                  <a:srgbClr val="2E3384"/>
                </a:solidFill>
              </a:rPr>
              <a:t>收</a:t>
            </a:r>
            <a:r>
              <a:rPr sz="2000" dirty="0">
                <a:solidFill>
                  <a:srgbClr val="2E3384"/>
                </a:solidFill>
              </a:rPr>
              <a:t>敛</a:t>
            </a:r>
            <a:endParaRPr sz="2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97355" y="1550700"/>
            <a:ext cx="5798820" cy="4293235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73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2E3384"/>
                </a:solidFill>
                <a:latin typeface="微软雅黑"/>
                <a:cs typeface="微软雅黑"/>
              </a:rPr>
              <a:t>固定硬件和算法，比较软件实现差异</a:t>
            </a:r>
            <a:endParaRPr sz="1800">
              <a:latin typeface="微软雅黑"/>
              <a:cs typeface="微软雅黑"/>
            </a:endParaRPr>
          </a:p>
          <a:p>
            <a:pPr marL="299085" indent="-28702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2E3384"/>
                </a:solidFill>
                <a:latin typeface="微软雅黑"/>
                <a:cs typeface="微软雅黑"/>
              </a:rPr>
              <a:t>确保完全相同的数学运算结果</a:t>
            </a:r>
            <a:endParaRPr sz="1800">
              <a:latin typeface="微软雅黑"/>
              <a:cs typeface="微软雅黑"/>
            </a:endParaRPr>
          </a:p>
          <a:p>
            <a:pPr marL="299085" indent="-287020">
              <a:lnSpc>
                <a:spcPct val="100000"/>
              </a:lnSpc>
              <a:spcBef>
                <a:spcPts val="65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2E3384"/>
                </a:solidFill>
                <a:latin typeface="微软雅黑"/>
                <a:cs typeface="微软雅黑"/>
              </a:rPr>
              <a:t>使用一样的</a:t>
            </a:r>
            <a:r>
              <a:rPr sz="1800" spc="-5" dirty="0">
                <a:solidFill>
                  <a:srgbClr val="2E3384"/>
                </a:solidFill>
                <a:latin typeface="微软雅黑"/>
                <a:cs typeface="微软雅黑"/>
              </a:rPr>
              <a:t>c</a:t>
            </a:r>
            <a:r>
              <a:rPr sz="1800" spc="-10" dirty="0">
                <a:solidFill>
                  <a:srgbClr val="2E3384"/>
                </a:solidFill>
                <a:latin typeface="微软雅黑"/>
                <a:cs typeface="微软雅黑"/>
              </a:rPr>
              <a:t>u</a:t>
            </a:r>
            <a:r>
              <a:rPr sz="1800" dirty="0">
                <a:solidFill>
                  <a:srgbClr val="2E3384"/>
                </a:solidFill>
                <a:latin typeface="微软雅黑"/>
                <a:cs typeface="微软雅黑"/>
              </a:rPr>
              <a:t>dn</a:t>
            </a:r>
            <a:r>
              <a:rPr sz="1800" spc="-10" dirty="0">
                <a:solidFill>
                  <a:srgbClr val="2E3384"/>
                </a:solidFill>
                <a:latin typeface="微软雅黑"/>
                <a:cs typeface="微软雅黑"/>
              </a:rPr>
              <a:t>n</a:t>
            </a:r>
            <a:r>
              <a:rPr sz="1800" dirty="0">
                <a:solidFill>
                  <a:srgbClr val="2E3384"/>
                </a:solidFill>
                <a:latin typeface="微软雅黑"/>
                <a:cs typeface="微软雅黑"/>
              </a:rPr>
              <a:t>算法</a:t>
            </a:r>
            <a:endParaRPr sz="1800">
              <a:latin typeface="微软雅黑"/>
              <a:cs typeface="微软雅黑"/>
            </a:endParaRPr>
          </a:p>
          <a:p>
            <a:pPr marL="299085" indent="-28702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2E3384"/>
                </a:solidFill>
                <a:latin typeface="微软雅黑"/>
                <a:cs typeface="微软雅黑"/>
              </a:rPr>
              <a:t>使用一样的集群通信原语</a:t>
            </a:r>
            <a:r>
              <a:rPr sz="1800" spc="-10" dirty="0">
                <a:solidFill>
                  <a:srgbClr val="2E3384"/>
                </a:solidFill>
                <a:latin typeface="微软雅黑"/>
                <a:cs typeface="微软雅黑"/>
              </a:rPr>
              <a:t>（NCCL,</a:t>
            </a:r>
            <a:r>
              <a:rPr sz="1800" spc="-55" dirty="0">
                <a:solidFill>
                  <a:srgbClr val="2E3384"/>
                </a:solidFill>
                <a:latin typeface="微软雅黑"/>
                <a:cs typeface="微软雅黑"/>
              </a:rPr>
              <a:t> </a:t>
            </a:r>
            <a:r>
              <a:rPr sz="1800" spc="-10" dirty="0">
                <a:solidFill>
                  <a:srgbClr val="2E3384"/>
                </a:solidFill>
                <a:latin typeface="微软雅黑"/>
                <a:cs typeface="微软雅黑"/>
              </a:rPr>
              <a:t>Allreduce)</a:t>
            </a:r>
            <a:endParaRPr sz="1800">
              <a:latin typeface="微软雅黑"/>
              <a:cs typeface="微软雅黑"/>
            </a:endParaRPr>
          </a:p>
          <a:p>
            <a:pPr marL="299085" indent="-28702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2E3384"/>
                </a:solidFill>
                <a:latin typeface="微软雅黑"/>
                <a:cs typeface="微软雅黑"/>
              </a:rPr>
              <a:t>测试合成数据与真实数据</a:t>
            </a:r>
            <a:endParaRPr sz="1800">
              <a:latin typeface="微软雅黑"/>
              <a:cs typeface="微软雅黑"/>
            </a:endParaRPr>
          </a:p>
          <a:p>
            <a:pPr marL="299085" indent="-28702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2E3384"/>
                </a:solidFill>
                <a:latin typeface="微软雅黑"/>
                <a:cs typeface="微软雅黑"/>
              </a:rPr>
              <a:t>是否使用用混合精度</a:t>
            </a:r>
            <a:endParaRPr sz="1800">
              <a:latin typeface="微软雅黑"/>
              <a:cs typeface="微软雅黑"/>
            </a:endParaRPr>
          </a:p>
          <a:p>
            <a:pPr marL="299085" indent="-28702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2E3384"/>
                </a:solidFill>
                <a:latin typeface="微软雅黑"/>
                <a:cs typeface="微软雅黑"/>
              </a:rPr>
              <a:t>使用一样的梯度更新策略</a:t>
            </a:r>
            <a:endParaRPr sz="1800">
              <a:latin typeface="微软雅黑"/>
              <a:cs typeface="微软雅黑"/>
            </a:endParaRPr>
          </a:p>
          <a:p>
            <a:pPr marL="299085" indent="-28702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2E3384"/>
                </a:solidFill>
                <a:latin typeface="微软雅黑"/>
                <a:cs typeface="微软雅黑"/>
              </a:rPr>
              <a:t>测试内存优化效果</a:t>
            </a:r>
            <a:endParaRPr sz="1800">
              <a:latin typeface="微软雅黑"/>
              <a:cs typeface="微软雅黑"/>
            </a:endParaRPr>
          </a:p>
          <a:p>
            <a:pPr marL="299085" indent="-28702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2E3384"/>
                </a:solidFill>
                <a:latin typeface="微软雅黑"/>
                <a:cs typeface="微软雅黑"/>
              </a:rPr>
              <a:t>单卡，单机多卡，多机多卡</a:t>
            </a:r>
            <a:endParaRPr sz="1800">
              <a:latin typeface="微软雅黑"/>
              <a:cs typeface="微软雅黑"/>
            </a:endParaRPr>
          </a:p>
          <a:p>
            <a:pPr marL="299085" indent="-28702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2E3384"/>
                </a:solidFill>
                <a:latin typeface="微软雅黑"/>
                <a:cs typeface="微软雅黑"/>
              </a:rPr>
              <a:t>多种类型的设备支持</a:t>
            </a:r>
            <a:endParaRPr sz="1800">
              <a:latin typeface="微软雅黑"/>
              <a:cs typeface="微软雅黑"/>
            </a:endParaRPr>
          </a:p>
          <a:p>
            <a:pPr marL="299085" indent="-28702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2E3384"/>
                </a:solidFill>
                <a:latin typeface="微软雅黑"/>
                <a:cs typeface="微软雅黑"/>
              </a:rPr>
              <a:t>多种模型支持</a:t>
            </a:r>
            <a:endParaRPr sz="1800">
              <a:latin typeface="微软雅黑"/>
              <a:cs typeface="微软雅黑"/>
            </a:endParaRPr>
          </a:p>
          <a:p>
            <a:pPr marL="299085" indent="-28702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2E3384"/>
                </a:solidFill>
                <a:latin typeface="微软雅黑"/>
                <a:cs typeface="微软雅黑"/>
              </a:rPr>
              <a:t>多种并行模式支持（数据并行，模型并行，流水并行）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97355" y="778509"/>
            <a:ext cx="333247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2E3384"/>
                </a:solidFill>
              </a:rPr>
              <a:t>深度学习框架技术评测</a:t>
            </a:r>
            <a:r>
              <a:rPr sz="2000" spc="-15" dirty="0">
                <a:solidFill>
                  <a:srgbClr val="2E3384"/>
                </a:solidFill>
              </a:rPr>
              <a:t>复</a:t>
            </a:r>
            <a:r>
              <a:rPr sz="2000" dirty="0">
                <a:solidFill>
                  <a:srgbClr val="2E3384"/>
                </a:solidFill>
              </a:rPr>
              <a:t>杂性</a:t>
            </a:r>
            <a:endParaRPr sz="2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97355" y="778509"/>
            <a:ext cx="384047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2E3384"/>
                </a:solidFill>
              </a:rPr>
              <a:t>深度学习框架技术挑战</a:t>
            </a:r>
            <a:r>
              <a:rPr sz="2000" spc="-15" dirty="0">
                <a:solidFill>
                  <a:srgbClr val="2E3384"/>
                </a:solidFill>
              </a:rPr>
              <a:t>与</a:t>
            </a:r>
            <a:r>
              <a:rPr sz="2000" dirty="0">
                <a:solidFill>
                  <a:srgbClr val="2E3384"/>
                </a:solidFill>
              </a:rPr>
              <a:t>发展</a:t>
            </a:r>
            <a:r>
              <a:rPr sz="2000" spc="-15" dirty="0">
                <a:solidFill>
                  <a:srgbClr val="2E3384"/>
                </a:solidFill>
              </a:rPr>
              <a:t>趋</a:t>
            </a:r>
            <a:r>
              <a:rPr sz="2000" dirty="0">
                <a:solidFill>
                  <a:srgbClr val="2E3384"/>
                </a:solidFill>
              </a:rPr>
              <a:t>势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1197355" y="1559052"/>
            <a:ext cx="7170420" cy="372999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18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1E2A6E"/>
                </a:solidFill>
                <a:latin typeface="微软雅黑"/>
                <a:cs typeface="微软雅黑"/>
              </a:rPr>
              <a:t>深度学习作为数据驱动模式的最高生产力工具，在各行各业释放红利</a:t>
            </a:r>
            <a:endParaRPr sz="1800">
              <a:latin typeface="微软雅黑"/>
              <a:cs typeface="微软雅黑"/>
            </a:endParaRPr>
          </a:p>
          <a:p>
            <a:pPr marL="299085" indent="-28702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1E2A6E"/>
                </a:solidFill>
                <a:latin typeface="微软雅黑"/>
                <a:cs typeface="微软雅黑"/>
              </a:rPr>
              <a:t>终端框架呈碎片化，受芯片和编译器技术制衡</a:t>
            </a:r>
            <a:endParaRPr sz="1800">
              <a:latin typeface="微软雅黑"/>
              <a:cs typeface="微软雅黑"/>
            </a:endParaRPr>
          </a:p>
          <a:p>
            <a:pPr marL="299085" indent="-287020">
              <a:lnSpc>
                <a:spcPct val="100000"/>
              </a:lnSpc>
              <a:spcBef>
                <a:spcPts val="108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1E2A6E"/>
                </a:solidFill>
                <a:latin typeface="微软雅黑"/>
                <a:cs typeface="微软雅黑"/>
              </a:rPr>
              <a:t>RDM</a:t>
            </a:r>
            <a:r>
              <a:rPr sz="1800" spc="5" dirty="0">
                <a:solidFill>
                  <a:srgbClr val="1E2A6E"/>
                </a:solidFill>
                <a:latin typeface="微软雅黑"/>
                <a:cs typeface="微软雅黑"/>
              </a:rPr>
              <a:t>A</a:t>
            </a:r>
            <a:r>
              <a:rPr sz="1800" dirty="0">
                <a:solidFill>
                  <a:srgbClr val="1E2A6E"/>
                </a:solidFill>
                <a:latin typeface="微软雅黑"/>
                <a:cs typeface="微软雅黑"/>
              </a:rPr>
              <a:t>网络和新型软硬协同架构的普及</a:t>
            </a:r>
            <a:endParaRPr sz="1800">
              <a:latin typeface="微软雅黑"/>
              <a:cs typeface="微软雅黑"/>
            </a:endParaRPr>
          </a:p>
          <a:p>
            <a:pPr marL="299085" indent="-287020">
              <a:lnSpc>
                <a:spcPct val="100000"/>
              </a:lnSpc>
              <a:spcBef>
                <a:spcPts val="108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1E2A6E"/>
                </a:solidFill>
                <a:latin typeface="微软雅黑"/>
                <a:cs typeface="微软雅黑"/>
              </a:rPr>
              <a:t>多机多卡训练更加流行，分布式运行效率成为框架核心需求</a:t>
            </a:r>
            <a:endParaRPr sz="1800">
              <a:latin typeface="微软雅黑"/>
              <a:cs typeface="微软雅黑"/>
            </a:endParaRPr>
          </a:p>
          <a:p>
            <a:pPr marL="299085" indent="-287020">
              <a:lnSpc>
                <a:spcPct val="100000"/>
              </a:lnSpc>
              <a:spcBef>
                <a:spcPts val="108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1E2A6E"/>
                </a:solidFill>
                <a:latin typeface="微软雅黑"/>
                <a:cs typeface="微软雅黑"/>
              </a:rPr>
              <a:t>横向扩展性：数据</a:t>
            </a:r>
            <a:r>
              <a:rPr sz="1800" spc="-5" dirty="0">
                <a:solidFill>
                  <a:srgbClr val="1E2A6E"/>
                </a:solidFill>
                <a:latin typeface="微软雅黑"/>
                <a:cs typeface="微软雅黑"/>
              </a:rPr>
              <a:t>/</a:t>
            </a:r>
            <a:r>
              <a:rPr sz="1800" dirty="0">
                <a:solidFill>
                  <a:srgbClr val="1E2A6E"/>
                </a:solidFill>
                <a:latin typeface="微软雅黑"/>
                <a:cs typeface="微软雅黑"/>
              </a:rPr>
              <a:t>模型</a:t>
            </a:r>
            <a:r>
              <a:rPr sz="1800" spc="-5" dirty="0">
                <a:solidFill>
                  <a:srgbClr val="1E2A6E"/>
                </a:solidFill>
                <a:latin typeface="微软雅黑"/>
                <a:cs typeface="微软雅黑"/>
              </a:rPr>
              <a:t>/</a:t>
            </a:r>
            <a:r>
              <a:rPr sz="1800" dirty="0">
                <a:solidFill>
                  <a:srgbClr val="1E2A6E"/>
                </a:solidFill>
                <a:latin typeface="微软雅黑"/>
                <a:cs typeface="微软雅黑"/>
              </a:rPr>
              <a:t>流水并行模式支持及扩展效率</a:t>
            </a:r>
            <a:endParaRPr sz="1800">
              <a:latin typeface="微软雅黑"/>
              <a:cs typeface="微软雅黑"/>
            </a:endParaRPr>
          </a:p>
          <a:p>
            <a:pPr marL="299085" indent="-287020">
              <a:lnSpc>
                <a:spcPct val="100000"/>
              </a:lnSpc>
              <a:spcBef>
                <a:spcPts val="108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1E2A6E"/>
                </a:solidFill>
                <a:latin typeface="微软雅黑"/>
                <a:cs typeface="微软雅黑"/>
              </a:rPr>
              <a:t>纵向扩展性：张量编译器及自动代码生成技术</a:t>
            </a:r>
            <a:endParaRPr sz="1800">
              <a:latin typeface="微软雅黑"/>
              <a:cs typeface="微软雅黑"/>
            </a:endParaRPr>
          </a:p>
          <a:p>
            <a:pPr marL="299085" indent="-287020">
              <a:lnSpc>
                <a:spcPct val="100000"/>
              </a:lnSpc>
              <a:spcBef>
                <a:spcPts val="108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1E2A6E"/>
                </a:solidFill>
                <a:latin typeface="微软雅黑"/>
                <a:cs typeface="微软雅黑"/>
              </a:rPr>
              <a:t>静态执行与动态执行的协同融合（J</a:t>
            </a:r>
            <a:r>
              <a:rPr sz="1800" spc="-10" dirty="0">
                <a:solidFill>
                  <a:srgbClr val="1E2A6E"/>
                </a:solidFill>
                <a:latin typeface="微软雅黑"/>
                <a:cs typeface="微软雅黑"/>
              </a:rPr>
              <a:t>I</a:t>
            </a:r>
            <a:r>
              <a:rPr sz="1800" spc="-5" dirty="0">
                <a:solidFill>
                  <a:srgbClr val="1E2A6E"/>
                </a:solidFill>
                <a:latin typeface="微软雅黑"/>
                <a:cs typeface="微软雅黑"/>
              </a:rPr>
              <a:t>T)</a:t>
            </a:r>
            <a:endParaRPr sz="1800">
              <a:latin typeface="微软雅黑"/>
              <a:cs typeface="微软雅黑"/>
            </a:endParaRPr>
          </a:p>
          <a:p>
            <a:pPr marL="299085" indent="-287020">
              <a:lnSpc>
                <a:spcPct val="100000"/>
              </a:lnSpc>
              <a:spcBef>
                <a:spcPts val="108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5" dirty="0">
                <a:solidFill>
                  <a:srgbClr val="1E2A6E"/>
                </a:solidFill>
                <a:latin typeface="微软雅黑"/>
                <a:cs typeface="微软雅黑"/>
              </a:rPr>
              <a:t>A</a:t>
            </a:r>
            <a:r>
              <a:rPr sz="1800" spc="-5" dirty="0">
                <a:solidFill>
                  <a:srgbClr val="1E2A6E"/>
                </a:solidFill>
                <a:latin typeface="微软雅黑"/>
                <a:cs typeface="微软雅黑"/>
              </a:rPr>
              <a:t>I</a:t>
            </a:r>
            <a:r>
              <a:rPr sz="1800" dirty="0">
                <a:solidFill>
                  <a:srgbClr val="1E2A6E"/>
                </a:solidFill>
                <a:latin typeface="微软雅黑"/>
                <a:cs typeface="微软雅黑"/>
              </a:rPr>
              <a:t>流程自动化（一站式数据及模型生产、加工、部署能力）</a:t>
            </a:r>
            <a:endParaRPr sz="1800">
              <a:latin typeface="微软雅黑"/>
              <a:cs typeface="微软雅黑"/>
            </a:endParaRPr>
          </a:p>
          <a:p>
            <a:pPr marL="299085" indent="-287020">
              <a:lnSpc>
                <a:spcPct val="100000"/>
              </a:lnSpc>
              <a:spcBef>
                <a:spcPts val="108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1E2A6E"/>
                </a:solidFill>
                <a:latin typeface="微软雅黑"/>
                <a:cs typeface="微软雅黑"/>
              </a:rPr>
              <a:t>框架间迁移更加便利，深度学习软硬件迎来标准化时代</a:t>
            </a:r>
            <a:endParaRPr sz="18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9240" y="416394"/>
            <a:ext cx="10766197" cy="5975392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0977" y="1720595"/>
            <a:ext cx="8876018" cy="4354068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4798" y="976235"/>
            <a:ext cx="10631472" cy="4714312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0732" y="367410"/>
            <a:ext cx="61480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C2B6F"/>
                </a:solidFill>
              </a:rPr>
              <a:t>从技术领先的</a:t>
            </a:r>
            <a:r>
              <a:rPr sz="2400" spc="-5" dirty="0">
                <a:solidFill>
                  <a:srgbClr val="1C2B6F"/>
                </a:solidFill>
              </a:rPr>
              <a:t>AI</a:t>
            </a:r>
            <a:r>
              <a:rPr sz="2400" dirty="0">
                <a:solidFill>
                  <a:srgbClr val="1C2B6F"/>
                </a:solidFill>
              </a:rPr>
              <a:t>基础设施供应商到平台型公司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1438"/>
            <a:ext cx="12191999" cy="6754368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7784" y="1480687"/>
            <a:ext cx="9841877" cy="454406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2983" y="411860"/>
            <a:ext cx="43211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C2B6F"/>
                </a:solidFill>
              </a:rPr>
              <a:t>致力于打造</a:t>
            </a:r>
            <a:r>
              <a:rPr sz="2400" spc="-5" dirty="0">
                <a:solidFill>
                  <a:srgbClr val="1C2B6F"/>
                </a:solidFill>
              </a:rPr>
              <a:t>AI</a:t>
            </a:r>
            <a:r>
              <a:rPr sz="2400" dirty="0">
                <a:solidFill>
                  <a:srgbClr val="1C2B6F"/>
                </a:solidFill>
              </a:rPr>
              <a:t>能力的标准化产品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8712" y="2076389"/>
            <a:ext cx="11514455" cy="2590800"/>
            <a:chOff x="318712" y="2076389"/>
            <a:chExt cx="11514455" cy="25908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8712" y="2076389"/>
              <a:ext cx="11514104" cy="259031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099547" y="2383535"/>
              <a:ext cx="1137285" cy="1190625"/>
            </a:xfrm>
            <a:custGeom>
              <a:avLst/>
              <a:gdLst/>
              <a:ahLst/>
              <a:cxnLst/>
              <a:rect l="l" t="t" r="r" b="b"/>
              <a:pathLst>
                <a:path w="1137284" h="1190625">
                  <a:moveTo>
                    <a:pt x="1136903" y="0"/>
                  </a:moveTo>
                  <a:lnTo>
                    <a:pt x="0" y="0"/>
                  </a:lnTo>
                  <a:lnTo>
                    <a:pt x="0" y="1190244"/>
                  </a:lnTo>
                  <a:lnTo>
                    <a:pt x="1136903" y="1190244"/>
                  </a:lnTo>
                  <a:lnTo>
                    <a:pt x="11369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099547" y="2383535"/>
              <a:ext cx="1137285" cy="1190625"/>
            </a:xfrm>
            <a:custGeom>
              <a:avLst/>
              <a:gdLst/>
              <a:ahLst/>
              <a:cxnLst/>
              <a:rect l="l" t="t" r="r" b="b"/>
              <a:pathLst>
                <a:path w="1137284" h="1190625">
                  <a:moveTo>
                    <a:pt x="0" y="1190244"/>
                  </a:moveTo>
                  <a:lnTo>
                    <a:pt x="1136903" y="1190244"/>
                  </a:lnTo>
                  <a:lnTo>
                    <a:pt x="1136903" y="0"/>
                  </a:lnTo>
                  <a:lnTo>
                    <a:pt x="0" y="0"/>
                  </a:lnTo>
                  <a:lnTo>
                    <a:pt x="0" y="119024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0572115" y="2552191"/>
            <a:ext cx="24637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1E2D64"/>
                </a:solidFill>
                <a:latin typeface="微软雅黑"/>
                <a:cs typeface="微软雅黑"/>
              </a:rPr>
              <a:t>?</a:t>
            </a:r>
            <a:endParaRPr sz="36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291" y="398779"/>
            <a:ext cx="797623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1C2B6F"/>
                </a:solidFill>
              </a:rPr>
              <a:t>AI</a:t>
            </a:r>
            <a:r>
              <a:rPr sz="2400" dirty="0">
                <a:solidFill>
                  <a:srgbClr val="1C2B6F"/>
                </a:solidFill>
              </a:rPr>
              <a:t>开发框架仍然面临算力不足、成本高和速度慢的市场痛点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5812663" y="3297428"/>
            <a:ext cx="482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微软雅黑"/>
                <a:cs typeface="微软雅黑"/>
              </a:rPr>
              <a:t>速度慢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98406" y="3297428"/>
            <a:ext cx="482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微软雅黑"/>
                <a:cs typeface="微软雅黑"/>
              </a:rPr>
              <a:t>成本高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50338" y="3297428"/>
            <a:ext cx="6350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微软雅黑"/>
                <a:cs typeface="微软雅黑"/>
              </a:rPr>
              <a:t>算力不足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97913" y="4380738"/>
            <a:ext cx="2341880" cy="1344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1C2B6F"/>
                </a:solidFill>
                <a:latin typeface="微软雅黑"/>
                <a:cs typeface="微软雅黑"/>
              </a:rPr>
              <a:t>性能领先</a:t>
            </a:r>
            <a:endParaRPr sz="1600">
              <a:latin typeface="微软雅黑"/>
              <a:cs typeface="微软雅黑"/>
            </a:endParaRPr>
          </a:p>
          <a:p>
            <a:pPr marL="12700" marR="5080" algn="ctr">
              <a:lnSpc>
                <a:spcPct val="150000"/>
              </a:lnSpc>
              <a:spcBef>
                <a:spcPts val="910"/>
              </a:spcBef>
            </a:pPr>
            <a:r>
              <a:rPr sz="1400" dirty="0">
                <a:solidFill>
                  <a:srgbClr val="1C2B6F"/>
                </a:solidFill>
                <a:latin typeface="微软雅黑"/>
                <a:cs typeface="微软雅黑"/>
              </a:rPr>
              <a:t>受限基础物理原理，摩</a:t>
            </a:r>
            <a:r>
              <a:rPr sz="1400" spc="-15" dirty="0">
                <a:solidFill>
                  <a:srgbClr val="1C2B6F"/>
                </a:solidFill>
                <a:latin typeface="微软雅黑"/>
                <a:cs typeface="微软雅黑"/>
              </a:rPr>
              <a:t>尔</a:t>
            </a:r>
            <a:r>
              <a:rPr sz="1400" dirty="0">
                <a:solidFill>
                  <a:srgbClr val="1C2B6F"/>
                </a:solidFill>
                <a:latin typeface="微软雅黑"/>
                <a:cs typeface="微软雅黑"/>
              </a:rPr>
              <a:t>定律 失效，单体芯片计算性</a:t>
            </a:r>
            <a:r>
              <a:rPr sz="1400" spc="-15" dirty="0">
                <a:solidFill>
                  <a:srgbClr val="1C2B6F"/>
                </a:solidFill>
                <a:latin typeface="微软雅黑"/>
                <a:cs typeface="微软雅黑"/>
              </a:rPr>
              <a:t>能</a:t>
            </a:r>
            <a:r>
              <a:rPr sz="1400" dirty="0">
                <a:solidFill>
                  <a:srgbClr val="1C2B6F"/>
                </a:solidFill>
                <a:latin typeface="微软雅黑"/>
                <a:cs typeface="微软雅黑"/>
              </a:rPr>
              <a:t>存在 天花板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67783" y="4380738"/>
            <a:ext cx="2341880" cy="1344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algn="ctr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1C2B6F"/>
                </a:solidFill>
                <a:latin typeface="微软雅黑"/>
                <a:cs typeface="微软雅黑"/>
              </a:rPr>
              <a:t>分布式</a:t>
            </a:r>
            <a:endParaRPr sz="1600">
              <a:latin typeface="微软雅黑"/>
              <a:cs typeface="微软雅黑"/>
            </a:endParaRPr>
          </a:p>
          <a:p>
            <a:pPr marL="12065" marR="5080" algn="ctr">
              <a:lnSpc>
                <a:spcPct val="150000"/>
              </a:lnSpc>
              <a:spcBef>
                <a:spcPts val="910"/>
              </a:spcBef>
            </a:pPr>
            <a:r>
              <a:rPr sz="1400" dirty="0">
                <a:solidFill>
                  <a:srgbClr val="1C2B6F"/>
                </a:solidFill>
                <a:latin typeface="微软雅黑"/>
                <a:cs typeface="微软雅黑"/>
              </a:rPr>
              <a:t>单机单卡性能有限，横</a:t>
            </a:r>
            <a:r>
              <a:rPr sz="1400" spc="-15" dirty="0">
                <a:solidFill>
                  <a:srgbClr val="1C2B6F"/>
                </a:solidFill>
                <a:latin typeface="微软雅黑"/>
                <a:cs typeface="微软雅黑"/>
              </a:rPr>
              <a:t>向</a:t>
            </a:r>
            <a:r>
              <a:rPr sz="1400" dirty="0">
                <a:solidFill>
                  <a:srgbClr val="1C2B6F"/>
                </a:solidFill>
                <a:latin typeface="微软雅黑"/>
                <a:cs typeface="微软雅黑"/>
              </a:rPr>
              <a:t>扩展 是必然趋势，但多机多</a:t>
            </a:r>
            <a:r>
              <a:rPr sz="1400" spc="-15" dirty="0">
                <a:solidFill>
                  <a:srgbClr val="1C2B6F"/>
                </a:solidFill>
                <a:latin typeface="微软雅黑"/>
                <a:cs typeface="微软雅黑"/>
              </a:rPr>
              <a:t>卡</a:t>
            </a:r>
            <a:r>
              <a:rPr sz="1400" dirty="0">
                <a:solidFill>
                  <a:srgbClr val="1C2B6F"/>
                </a:solidFill>
                <a:latin typeface="微软雅黑"/>
                <a:cs typeface="微软雅黑"/>
              </a:rPr>
              <a:t>难以 使用且效率低下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50732" y="4380738"/>
            <a:ext cx="2341880" cy="10248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1C2B6F"/>
                </a:solidFill>
                <a:latin typeface="微软雅黑"/>
                <a:cs typeface="微软雅黑"/>
              </a:rPr>
              <a:t>低成本</a:t>
            </a:r>
            <a:endParaRPr sz="1600">
              <a:latin typeface="微软雅黑"/>
              <a:cs typeface="微软雅黑"/>
            </a:endParaRPr>
          </a:p>
          <a:p>
            <a:pPr marL="12700" marR="5080" indent="-635" algn="ctr">
              <a:lnSpc>
                <a:spcPct val="150000"/>
              </a:lnSpc>
              <a:spcBef>
                <a:spcPts val="910"/>
              </a:spcBef>
            </a:pPr>
            <a:r>
              <a:rPr sz="1400" dirty="0">
                <a:solidFill>
                  <a:srgbClr val="1C2B6F"/>
                </a:solidFill>
                <a:latin typeface="微软雅黑"/>
                <a:cs typeface="微软雅黑"/>
              </a:rPr>
              <a:t>模型参数量巨大，运行</a:t>
            </a:r>
            <a:r>
              <a:rPr sz="1400" spc="-15" dirty="0">
                <a:solidFill>
                  <a:srgbClr val="1C2B6F"/>
                </a:solidFill>
                <a:latin typeface="微软雅黑"/>
                <a:cs typeface="微软雅黑"/>
              </a:rPr>
              <a:t>训</a:t>
            </a:r>
            <a:r>
              <a:rPr sz="1400" dirty="0">
                <a:solidFill>
                  <a:srgbClr val="1C2B6F"/>
                </a:solidFill>
                <a:latin typeface="微软雅黑"/>
                <a:cs typeface="微软雅黑"/>
              </a:rPr>
              <a:t>练成 本高昂，提升</a:t>
            </a:r>
            <a:r>
              <a:rPr sz="1400" spc="-5" dirty="0">
                <a:solidFill>
                  <a:srgbClr val="1C2B6F"/>
                </a:solidFill>
                <a:latin typeface="微软雅黑"/>
                <a:cs typeface="微软雅黑"/>
              </a:rPr>
              <a:t>AI</a:t>
            </a:r>
            <a:r>
              <a:rPr sz="1400" dirty="0">
                <a:solidFill>
                  <a:srgbClr val="1C2B6F"/>
                </a:solidFill>
                <a:latin typeface="微软雅黑"/>
                <a:cs typeface="微软雅黑"/>
              </a:rPr>
              <a:t>框架使用门槛</a:t>
            </a:r>
            <a:endParaRPr sz="1400">
              <a:latin typeface="微软雅黑"/>
              <a:cs typeface="微软雅黑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639570" y="1814829"/>
            <a:ext cx="2260600" cy="2259330"/>
            <a:chOff x="1639570" y="1814829"/>
            <a:chExt cx="2260600" cy="2259330"/>
          </a:xfrm>
        </p:grpSpPr>
        <p:sp>
          <p:nvSpPr>
            <p:cNvPr id="10" name="object 10"/>
            <p:cNvSpPr/>
            <p:nvPr/>
          </p:nvSpPr>
          <p:spPr>
            <a:xfrm>
              <a:off x="2464308" y="2529839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189230" y="514985"/>
                  </a:moveTo>
                  <a:lnTo>
                    <a:pt x="168021" y="514985"/>
                  </a:lnTo>
                  <a:lnTo>
                    <a:pt x="168021" y="609600"/>
                  </a:lnTo>
                  <a:lnTo>
                    <a:pt x="189230" y="609600"/>
                  </a:lnTo>
                  <a:lnTo>
                    <a:pt x="189230" y="514985"/>
                  </a:lnTo>
                  <a:close/>
                </a:path>
                <a:path w="609600" h="609600">
                  <a:moveTo>
                    <a:pt x="315468" y="514985"/>
                  </a:moveTo>
                  <a:lnTo>
                    <a:pt x="294131" y="514985"/>
                  </a:lnTo>
                  <a:lnTo>
                    <a:pt x="294131" y="609600"/>
                  </a:lnTo>
                  <a:lnTo>
                    <a:pt x="315468" y="609600"/>
                  </a:lnTo>
                  <a:lnTo>
                    <a:pt x="315468" y="514985"/>
                  </a:lnTo>
                  <a:close/>
                </a:path>
                <a:path w="609600" h="609600">
                  <a:moveTo>
                    <a:pt x="441579" y="514985"/>
                  </a:moveTo>
                  <a:lnTo>
                    <a:pt x="420369" y="514985"/>
                  </a:lnTo>
                  <a:lnTo>
                    <a:pt x="420369" y="609600"/>
                  </a:lnTo>
                  <a:lnTo>
                    <a:pt x="441579" y="609600"/>
                  </a:lnTo>
                  <a:lnTo>
                    <a:pt x="441579" y="514985"/>
                  </a:lnTo>
                  <a:close/>
                </a:path>
                <a:path w="609600" h="609600">
                  <a:moveTo>
                    <a:pt x="147447" y="473201"/>
                  </a:moveTo>
                  <a:lnTo>
                    <a:pt x="126237" y="473201"/>
                  </a:lnTo>
                  <a:lnTo>
                    <a:pt x="126237" y="511048"/>
                  </a:lnTo>
                  <a:lnTo>
                    <a:pt x="130175" y="514985"/>
                  </a:lnTo>
                  <a:lnTo>
                    <a:pt x="227075" y="514985"/>
                  </a:lnTo>
                  <a:lnTo>
                    <a:pt x="231012" y="511048"/>
                  </a:lnTo>
                  <a:lnTo>
                    <a:pt x="231012" y="494411"/>
                  </a:lnTo>
                  <a:lnTo>
                    <a:pt x="147447" y="494411"/>
                  </a:lnTo>
                  <a:lnTo>
                    <a:pt x="147447" y="473201"/>
                  </a:lnTo>
                  <a:close/>
                </a:path>
                <a:path w="609600" h="609600">
                  <a:moveTo>
                    <a:pt x="273685" y="473201"/>
                  </a:moveTo>
                  <a:lnTo>
                    <a:pt x="252349" y="473201"/>
                  </a:lnTo>
                  <a:lnTo>
                    <a:pt x="252349" y="511048"/>
                  </a:lnTo>
                  <a:lnTo>
                    <a:pt x="256286" y="514985"/>
                  </a:lnTo>
                  <a:lnTo>
                    <a:pt x="353314" y="514985"/>
                  </a:lnTo>
                  <a:lnTo>
                    <a:pt x="357250" y="511048"/>
                  </a:lnTo>
                  <a:lnTo>
                    <a:pt x="357250" y="494411"/>
                  </a:lnTo>
                  <a:lnTo>
                    <a:pt x="273685" y="494411"/>
                  </a:lnTo>
                  <a:lnTo>
                    <a:pt x="273685" y="473201"/>
                  </a:lnTo>
                  <a:close/>
                </a:path>
                <a:path w="609600" h="609600">
                  <a:moveTo>
                    <a:pt x="399796" y="473201"/>
                  </a:moveTo>
                  <a:lnTo>
                    <a:pt x="378587" y="473201"/>
                  </a:lnTo>
                  <a:lnTo>
                    <a:pt x="378587" y="511048"/>
                  </a:lnTo>
                  <a:lnTo>
                    <a:pt x="382524" y="514985"/>
                  </a:lnTo>
                  <a:lnTo>
                    <a:pt x="479425" y="514985"/>
                  </a:lnTo>
                  <a:lnTo>
                    <a:pt x="483362" y="511048"/>
                  </a:lnTo>
                  <a:lnTo>
                    <a:pt x="483362" y="494411"/>
                  </a:lnTo>
                  <a:lnTo>
                    <a:pt x="399796" y="494411"/>
                  </a:lnTo>
                  <a:lnTo>
                    <a:pt x="399796" y="473201"/>
                  </a:lnTo>
                  <a:close/>
                </a:path>
                <a:path w="609600" h="609600">
                  <a:moveTo>
                    <a:pt x="231012" y="473201"/>
                  </a:moveTo>
                  <a:lnTo>
                    <a:pt x="210566" y="473201"/>
                  </a:lnTo>
                  <a:lnTo>
                    <a:pt x="210566" y="494411"/>
                  </a:lnTo>
                  <a:lnTo>
                    <a:pt x="231012" y="494411"/>
                  </a:lnTo>
                  <a:lnTo>
                    <a:pt x="231012" y="473201"/>
                  </a:lnTo>
                  <a:close/>
                </a:path>
                <a:path w="609600" h="609600">
                  <a:moveTo>
                    <a:pt x="357250" y="473201"/>
                  </a:moveTo>
                  <a:lnTo>
                    <a:pt x="336677" y="473201"/>
                  </a:lnTo>
                  <a:lnTo>
                    <a:pt x="336677" y="494411"/>
                  </a:lnTo>
                  <a:lnTo>
                    <a:pt x="357250" y="494411"/>
                  </a:lnTo>
                  <a:lnTo>
                    <a:pt x="357250" y="473201"/>
                  </a:lnTo>
                  <a:close/>
                </a:path>
                <a:path w="609600" h="609600">
                  <a:moveTo>
                    <a:pt x="483362" y="473201"/>
                  </a:moveTo>
                  <a:lnTo>
                    <a:pt x="462915" y="473201"/>
                  </a:lnTo>
                  <a:lnTo>
                    <a:pt x="462915" y="494411"/>
                  </a:lnTo>
                  <a:lnTo>
                    <a:pt x="483362" y="494411"/>
                  </a:lnTo>
                  <a:lnTo>
                    <a:pt x="483362" y="473201"/>
                  </a:lnTo>
                  <a:close/>
                </a:path>
                <a:path w="609600" h="609600">
                  <a:moveTo>
                    <a:pt x="521335" y="136398"/>
                  </a:moveTo>
                  <a:lnTo>
                    <a:pt x="88265" y="136398"/>
                  </a:lnTo>
                  <a:lnTo>
                    <a:pt x="84328" y="141224"/>
                  </a:lnTo>
                  <a:lnTo>
                    <a:pt x="84328" y="179070"/>
                  </a:lnTo>
                  <a:lnTo>
                    <a:pt x="0" y="179070"/>
                  </a:lnTo>
                  <a:lnTo>
                    <a:pt x="0" y="199517"/>
                  </a:lnTo>
                  <a:lnTo>
                    <a:pt x="84328" y="199517"/>
                  </a:lnTo>
                  <a:lnTo>
                    <a:pt x="84328" y="237362"/>
                  </a:lnTo>
                  <a:lnTo>
                    <a:pt x="88265" y="242062"/>
                  </a:lnTo>
                  <a:lnTo>
                    <a:pt x="126237" y="242062"/>
                  </a:lnTo>
                  <a:lnTo>
                    <a:pt x="126237" y="252349"/>
                  </a:lnTo>
                  <a:lnTo>
                    <a:pt x="88265" y="252349"/>
                  </a:lnTo>
                  <a:lnTo>
                    <a:pt x="84328" y="256286"/>
                  </a:lnTo>
                  <a:lnTo>
                    <a:pt x="84328" y="294132"/>
                  </a:lnTo>
                  <a:lnTo>
                    <a:pt x="0" y="294132"/>
                  </a:lnTo>
                  <a:lnTo>
                    <a:pt x="0" y="315468"/>
                  </a:lnTo>
                  <a:lnTo>
                    <a:pt x="84328" y="315468"/>
                  </a:lnTo>
                  <a:lnTo>
                    <a:pt x="84328" y="353313"/>
                  </a:lnTo>
                  <a:lnTo>
                    <a:pt x="88265" y="357250"/>
                  </a:lnTo>
                  <a:lnTo>
                    <a:pt x="126237" y="357250"/>
                  </a:lnTo>
                  <a:lnTo>
                    <a:pt x="126237" y="368300"/>
                  </a:lnTo>
                  <a:lnTo>
                    <a:pt x="88265" y="368300"/>
                  </a:lnTo>
                  <a:lnTo>
                    <a:pt x="84328" y="372237"/>
                  </a:lnTo>
                  <a:lnTo>
                    <a:pt x="84328" y="410083"/>
                  </a:lnTo>
                  <a:lnTo>
                    <a:pt x="0" y="410083"/>
                  </a:lnTo>
                  <a:lnTo>
                    <a:pt x="0" y="431419"/>
                  </a:lnTo>
                  <a:lnTo>
                    <a:pt x="84328" y="431419"/>
                  </a:lnTo>
                  <a:lnTo>
                    <a:pt x="84328" y="469264"/>
                  </a:lnTo>
                  <a:lnTo>
                    <a:pt x="88265" y="473201"/>
                  </a:lnTo>
                  <a:lnTo>
                    <a:pt x="521335" y="473201"/>
                  </a:lnTo>
                  <a:lnTo>
                    <a:pt x="526034" y="469264"/>
                  </a:lnTo>
                  <a:lnTo>
                    <a:pt x="526034" y="451865"/>
                  </a:lnTo>
                  <a:lnTo>
                    <a:pt x="104902" y="451865"/>
                  </a:lnTo>
                  <a:lnTo>
                    <a:pt x="104902" y="388747"/>
                  </a:lnTo>
                  <a:lnTo>
                    <a:pt x="147447" y="388747"/>
                  </a:lnTo>
                  <a:lnTo>
                    <a:pt x="147447" y="336676"/>
                  </a:lnTo>
                  <a:lnTo>
                    <a:pt x="104902" y="336676"/>
                  </a:lnTo>
                  <a:lnTo>
                    <a:pt x="104902" y="273685"/>
                  </a:lnTo>
                  <a:lnTo>
                    <a:pt x="147447" y="273685"/>
                  </a:lnTo>
                  <a:lnTo>
                    <a:pt x="147447" y="220852"/>
                  </a:lnTo>
                  <a:lnTo>
                    <a:pt x="104902" y="220852"/>
                  </a:lnTo>
                  <a:lnTo>
                    <a:pt x="104902" y="157734"/>
                  </a:lnTo>
                  <a:lnTo>
                    <a:pt x="526034" y="157734"/>
                  </a:lnTo>
                  <a:lnTo>
                    <a:pt x="526034" y="141224"/>
                  </a:lnTo>
                  <a:lnTo>
                    <a:pt x="521335" y="136398"/>
                  </a:lnTo>
                  <a:close/>
                </a:path>
                <a:path w="609600" h="609600">
                  <a:moveTo>
                    <a:pt x="147447" y="388747"/>
                  </a:moveTo>
                  <a:lnTo>
                    <a:pt x="126237" y="388747"/>
                  </a:lnTo>
                  <a:lnTo>
                    <a:pt x="126237" y="451865"/>
                  </a:lnTo>
                  <a:lnTo>
                    <a:pt x="147447" y="451865"/>
                  </a:lnTo>
                  <a:lnTo>
                    <a:pt x="147447" y="388747"/>
                  </a:lnTo>
                  <a:close/>
                </a:path>
                <a:path w="609600" h="609600">
                  <a:moveTo>
                    <a:pt x="483362" y="157734"/>
                  </a:moveTo>
                  <a:lnTo>
                    <a:pt x="462915" y="157734"/>
                  </a:lnTo>
                  <a:lnTo>
                    <a:pt x="462915" y="451865"/>
                  </a:lnTo>
                  <a:lnTo>
                    <a:pt x="483362" y="451865"/>
                  </a:lnTo>
                  <a:lnTo>
                    <a:pt x="483362" y="388747"/>
                  </a:lnTo>
                  <a:lnTo>
                    <a:pt x="526034" y="388747"/>
                  </a:lnTo>
                  <a:lnTo>
                    <a:pt x="526034" y="372237"/>
                  </a:lnTo>
                  <a:lnTo>
                    <a:pt x="521335" y="368300"/>
                  </a:lnTo>
                  <a:lnTo>
                    <a:pt x="483362" y="368300"/>
                  </a:lnTo>
                  <a:lnTo>
                    <a:pt x="483362" y="357250"/>
                  </a:lnTo>
                  <a:lnTo>
                    <a:pt x="521335" y="357250"/>
                  </a:lnTo>
                  <a:lnTo>
                    <a:pt x="526034" y="353313"/>
                  </a:lnTo>
                  <a:lnTo>
                    <a:pt x="526034" y="336676"/>
                  </a:lnTo>
                  <a:lnTo>
                    <a:pt x="483362" y="336676"/>
                  </a:lnTo>
                  <a:lnTo>
                    <a:pt x="483362" y="273685"/>
                  </a:lnTo>
                  <a:lnTo>
                    <a:pt x="526034" y="273685"/>
                  </a:lnTo>
                  <a:lnTo>
                    <a:pt x="526034" y="256286"/>
                  </a:lnTo>
                  <a:lnTo>
                    <a:pt x="521335" y="252349"/>
                  </a:lnTo>
                  <a:lnTo>
                    <a:pt x="483362" y="252349"/>
                  </a:lnTo>
                  <a:lnTo>
                    <a:pt x="483362" y="242062"/>
                  </a:lnTo>
                  <a:lnTo>
                    <a:pt x="521335" y="242062"/>
                  </a:lnTo>
                  <a:lnTo>
                    <a:pt x="526034" y="237362"/>
                  </a:lnTo>
                  <a:lnTo>
                    <a:pt x="526034" y="220852"/>
                  </a:lnTo>
                  <a:lnTo>
                    <a:pt x="483362" y="220852"/>
                  </a:lnTo>
                  <a:lnTo>
                    <a:pt x="483362" y="157734"/>
                  </a:lnTo>
                  <a:close/>
                </a:path>
                <a:path w="609600" h="609600">
                  <a:moveTo>
                    <a:pt x="526034" y="388747"/>
                  </a:moveTo>
                  <a:lnTo>
                    <a:pt x="504698" y="388747"/>
                  </a:lnTo>
                  <a:lnTo>
                    <a:pt x="504698" y="451865"/>
                  </a:lnTo>
                  <a:lnTo>
                    <a:pt x="526034" y="451865"/>
                  </a:lnTo>
                  <a:lnTo>
                    <a:pt x="526034" y="431419"/>
                  </a:lnTo>
                  <a:lnTo>
                    <a:pt x="609600" y="431419"/>
                  </a:lnTo>
                  <a:lnTo>
                    <a:pt x="609600" y="410083"/>
                  </a:lnTo>
                  <a:lnTo>
                    <a:pt x="526034" y="410083"/>
                  </a:lnTo>
                  <a:lnTo>
                    <a:pt x="526034" y="388747"/>
                  </a:lnTo>
                  <a:close/>
                </a:path>
                <a:path w="609600" h="609600">
                  <a:moveTo>
                    <a:pt x="426593" y="189230"/>
                  </a:moveTo>
                  <a:lnTo>
                    <a:pt x="182880" y="189230"/>
                  </a:lnTo>
                  <a:lnTo>
                    <a:pt x="178943" y="193167"/>
                  </a:lnTo>
                  <a:lnTo>
                    <a:pt x="178943" y="416433"/>
                  </a:lnTo>
                  <a:lnTo>
                    <a:pt x="182880" y="420370"/>
                  </a:lnTo>
                  <a:lnTo>
                    <a:pt x="426593" y="420370"/>
                  </a:lnTo>
                  <a:lnTo>
                    <a:pt x="431419" y="416433"/>
                  </a:lnTo>
                  <a:lnTo>
                    <a:pt x="431419" y="399796"/>
                  </a:lnTo>
                  <a:lnTo>
                    <a:pt x="199517" y="399796"/>
                  </a:lnTo>
                  <a:lnTo>
                    <a:pt x="199517" y="210565"/>
                  </a:lnTo>
                  <a:lnTo>
                    <a:pt x="431419" y="210565"/>
                  </a:lnTo>
                  <a:lnTo>
                    <a:pt x="431419" y="193167"/>
                  </a:lnTo>
                  <a:lnTo>
                    <a:pt x="426593" y="189230"/>
                  </a:lnTo>
                  <a:close/>
                </a:path>
                <a:path w="609600" h="609600">
                  <a:moveTo>
                    <a:pt x="431419" y="210565"/>
                  </a:moveTo>
                  <a:lnTo>
                    <a:pt x="410083" y="210565"/>
                  </a:lnTo>
                  <a:lnTo>
                    <a:pt x="410083" y="399796"/>
                  </a:lnTo>
                  <a:lnTo>
                    <a:pt x="431419" y="399796"/>
                  </a:lnTo>
                  <a:lnTo>
                    <a:pt x="431419" y="210565"/>
                  </a:lnTo>
                  <a:close/>
                </a:path>
                <a:path w="609600" h="609600">
                  <a:moveTo>
                    <a:pt x="357250" y="346963"/>
                  </a:moveTo>
                  <a:lnTo>
                    <a:pt x="231140" y="346963"/>
                  </a:lnTo>
                  <a:lnTo>
                    <a:pt x="231140" y="368300"/>
                  </a:lnTo>
                  <a:lnTo>
                    <a:pt x="357250" y="368300"/>
                  </a:lnTo>
                  <a:lnTo>
                    <a:pt x="357250" y="346963"/>
                  </a:lnTo>
                  <a:close/>
                </a:path>
                <a:path w="609600" h="609600">
                  <a:moveTo>
                    <a:pt x="147447" y="273685"/>
                  </a:moveTo>
                  <a:lnTo>
                    <a:pt x="126237" y="273685"/>
                  </a:lnTo>
                  <a:lnTo>
                    <a:pt x="126237" y="336676"/>
                  </a:lnTo>
                  <a:lnTo>
                    <a:pt x="147447" y="336676"/>
                  </a:lnTo>
                  <a:lnTo>
                    <a:pt x="147447" y="273685"/>
                  </a:lnTo>
                  <a:close/>
                </a:path>
                <a:path w="609600" h="609600">
                  <a:moveTo>
                    <a:pt x="526034" y="273685"/>
                  </a:moveTo>
                  <a:lnTo>
                    <a:pt x="504698" y="273685"/>
                  </a:lnTo>
                  <a:lnTo>
                    <a:pt x="504698" y="336676"/>
                  </a:lnTo>
                  <a:lnTo>
                    <a:pt x="526034" y="336676"/>
                  </a:lnTo>
                  <a:lnTo>
                    <a:pt x="526034" y="315468"/>
                  </a:lnTo>
                  <a:lnTo>
                    <a:pt x="609600" y="315468"/>
                  </a:lnTo>
                  <a:lnTo>
                    <a:pt x="609600" y="294132"/>
                  </a:lnTo>
                  <a:lnTo>
                    <a:pt x="526034" y="294132"/>
                  </a:lnTo>
                  <a:lnTo>
                    <a:pt x="526034" y="273685"/>
                  </a:lnTo>
                  <a:close/>
                </a:path>
                <a:path w="609600" h="609600">
                  <a:moveTo>
                    <a:pt x="283844" y="305181"/>
                  </a:moveTo>
                  <a:lnTo>
                    <a:pt x="231140" y="305181"/>
                  </a:lnTo>
                  <a:lnTo>
                    <a:pt x="231140" y="325755"/>
                  </a:lnTo>
                  <a:lnTo>
                    <a:pt x="283844" y="325755"/>
                  </a:lnTo>
                  <a:lnTo>
                    <a:pt x="283844" y="305181"/>
                  </a:lnTo>
                  <a:close/>
                </a:path>
                <a:path w="609600" h="609600">
                  <a:moveTo>
                    <a:pt x="147447" y="157734"/>
                  </a:moveTo>
                  <a:lnTo>
                    <a:pt x="126237" y="157734"/>
                  </a:lnTo>
                  <a:lnTo>
                    <a:pt x="126237" y="220852"/>
                  </a:lnTo>
                  <a:lnTo>
                    <a:pt x="147447" y="220852"/>
                  </a:lnTo>
                  <a:lnTo>
                    <a:pt x="147447" y="157734"/>
                  </a:lnTo>
                  <a:close/>
                </a:path>
                <a:path w="609600" h="609600">
                  <a:moveTo>
                    <a:pt x="526034" y="157734"/>
                  </a:moveTo>
                  <a:lnTo>
                    <a:pt x="504698" y="157734"/>
                  </a:lnTo>
                  <a:lnTo>
                    <a:pt x="504698" y="220852"/>
                  </a:lnTo>
                  <a:lnTo>
                    <a:pt x="526034" y="220852"/>
                  </a:lnTo>
                  <a:lnTo>
                    <a:pt x="526034" y="199517"/>
                  </a:lnTo>
                  <a:lnTo>
                    <a:pt x="609600" y="199517"/>
                  </a:lnTo>
                  <a:lnTo>
                    <a:pt x="609600" y="179070"/>
                  </a:lnTo>
                  <a:lnTo>
                    <a:pt x="526034" y="179070"/>
                  </a:lnTo>
                  <a:lnTo>
                    <a:pt x="526034" y="157734"/>
                  </a:lnTo>
                  <a:close/>
                </a:path>
                <a:path w="609600" h="609600">
                  <a:moveTo>
                    <a:pt x="227075" y="94614"/>
                  </a:moveTo>
                  <a:lnTo>
                    <a:pt x="130175" y="94614"/>
                  </a:lnTo>
                  <a:lnTo>
                    <a:pt x="126237" y="98551"/>
                  </a:lnTo>
                  <a:lnTo>
                    <a:pt x="126237" y="136398"/>
                  </a:lnTo>
                  <a:lnTo>
                    <a:pt x="147447" y="136398"/>
                  </a:lnTo>
                  <a:lnTo>
                    <a:pt x="147447" y="115950"/>
                  </a:lnTo>
                  <a:lnTo>
                    <a:pt x="231012" y="115950"/>
                  </a:lnTo>
                  <a:lnTo>
                    <a:pt x="231012" y="98551"/>
                  </a:lnTo>
                  <a:lnTo>
                    <a:pt x="227075" y="94614"/>
                  </a:lnTo>
                  <a:close/>
                </a:path>
                <a:path w="609600" h="609600">
                  <a:moveTo>
                    <a:pt x="231012" y="115950"/>
                  </a:moveTo>
                  <a:lnTo>
                    <a:pt x="210566" y="115950"/>
                  </a:lnTo>
                  <a:lnTo>
                    <a:pt x="210566" y="136398"/>
                  </a:lnTo>
                  <a:lnTo>
                    <a:pt x="231012" y="136398"/>
                  </a:lnTo>
                  <a:lnTo>
                    <a:pt x="231012" y="115950"/>
                  </a:lnTo>
                  <a:close/>
                </a:path>
                <a:path w="609600" h="609600">
                  <a:moveTo>
                    <a:pt x="353314" y="94614"/>
                  </a:moveTo>
                  <a:lnTo>
                    <a:pt x="256286" y="94614"/>
                  </a:lnTo>
                  <a:lnTo>
                    <a:pt x="252349" y="98551"/>
                  </a:lnTo>
                  <a:lnTo>
                    <a:pt x="252349" y="136398"/>
                  </a:lnTo>
                  <a:lnTo>
                    <a:pt x="273685" y="136398"/>
                  </a:lnTo>
                  <a:lnTo>
                    <a:pt x="273685" y="115950"/>
                  </a:lnTo>
                  <a:lnTo>
                    <a:pt x="357250" y="115950"/>
                  </a:lnTo>
                  <a:lnTo>
                    <a:pt x="357250" y="98551"/>
                  </a:lnTo>
                  <a:lnTo>
                    <a:pt x="353314" y="94614"/>
                  </a:lnTo>
                  <a:close/>
                </a:path>
                <a:path w="609600" h="609600">
                  <a:moveTo>
                    <a:pt x="357250" y="115950"/>
                  </a:moveTo>
                  <a:lnTo>
                    <a:pt x="336677" y="115950"/>
                  </a:lnTo>
                  <a:lnTo>
                    <a:pt x="336677" y="136398"/>
                  </a:lnTo>
                  <a:lnTo>
                    <a:pt x="357250" y="136398"/>
                  </a:lnTo>
                  <a:lnTo>
                    <a:pt x="357250" y="115950"/>
                  </a:lnTo>
                  <a:close/>
                </a:path>
                <a:path w="609600" h="609600">
                  <a:moveTo>
                    <a:pt x="479425" y="94614"/>
                  </a:moveTo>
                  <a:lnTo>
                    <a:pt x="382524" y="94614"/>
                  </a:lnTo>
                  <a:lnTo>
                    <a:pt x="378587" y="98551"/>
                  </a:lnTo>
                  <a:lnTo>
                    <a:pt x="378587" y="136398"/>
                  </a:lnTo>
                  <a:lnTo>
                    <a:pt x="399796" y="136398"/>
                  </a:lnTo>
                  <a:lnTo>
                    <a:pt x="399796" y="115950"/>
                  </a:lnTo>
                  <a:lnTo>
                    <a:pt x="483362" y="115950"/>
                  </a:lnTo>
                  <a:lnTo>
                    <a:pt x="483362" y="98551"/>
                  </a:lnTo>
                  <a:lnTo>
                    <a:pt x="479425" y="94614"/>
                  </a:lnTo>
                  <a:close/>
                </a:path>
                <a:path w="609600" h="609600">
                  <a:moveTo>
                    <a:pt x="483362" y="115950"/>
                  </a:moveTo>
                  <a:lnTo>
                    <a:pt x="462915" y="115950"/>
                  </a:lnTo>
                  <a:lnTo>
                    <a:pt x="462915" y="136398"/>
                  </a:lnTo>
                  <a:lnTo>
                    <a:pt x="483362" y="136398"/>
                  </a:lnTo>
                  <a:lnTo>
                    <a:pt x="483362" y="115950"/>
                  </a:lnTo>
                  <a:close/>
                </a:path>
                <a:path w="609600" h="609600">
                  <a:moveTo>
                    <a:pt x="189230" y="0"/>
                  </a:moveTo>
                  <a:lnTo>
                    <a:pt x="168021" y="0"/>
                  </a:lnTo>
                  <a:lnTo>
                    <a:pt x="168021" y="94614"/>
                  </a:lnTo>
                  <a:lnTo>
                    <a:pt x="189230" y="94614"/>
                  </a:lnTo>
                  <a:lnTo>
                    <a:pt x="189230" y="0"/>
                  </a:lnTo>
                  <a:close/>
                </a:path>
                <a:path w="609600" h="609600">
                  <a:moveTo>
                    <a:pt x="315468" y="0"/>
                  </a:moveTo>
                  <a:lnTo>
                    <a:pt x="294131" y="0"/>
                  </a:lnTo>
                  <a:lnTo>
                    <a:pt x="294131" y="94614"/>
                  </a:lnTo>
                  <a:lnTo>
                    <a:pt x="315468" y="94614"/>
                  </a:lnTo>
                  <a:lnTo>
                    <a:pt x="315468" y="0"/>
                  </a:lnTo>
                  <a:close/>
                </a:path>
                <a:path w="609600" h="609600">
                  <a:moveTo>
                    <a:pt x="441579" y="0"/>
                  </a:moveTo>
                  <a:lnTo>
                    <a:pt x="420369" y="0"/>
                  </a:lnTo>
                  <a:lnTo>
                    <a:pt x="420369" y="94614"/>
                  </a:lnTo>
                  <a:lnTo>
                    <a:pt x="441579" y="94614"/>
                  </a:lnTo>
                  <a:lnTo>
                    <a:pt x="441579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03070" y="1878329"/>
              <a:ext cx="2133600" cy="2132330"/>
            </a:xfrm>
            <a:custGeom>
              <a:avLst/>
              <a:gdLst/>
              <a:ahLst/>
              <a:cxnLst/>
              <a:rect l="l" t="t" r="r" b="b"/>
              <a:pathLst>
                <a:path w="2133600" h="2132329">
                  <a:moveTo>
                    <a:pt x="0" y="1066038"/>
                  </a:moveTo>
                  <a:lnTo>
                    <a:pt x="1097" y="1017239"/>
                  </a:lnTo>
                  <a:lnTo>
                    <a:pt x="4359" y="969004"/>
                  </a:lnTo>
                  <a:lnTo>
                    <a:pt x="9739" y="921379"/>
                  </a:lnTo>
                  <a:lnTo>
                    <a:pt x="17188" y="874412"/>
                  </a:lnTo>
                  <a:lnTo>
                    <a:pt x="26660" y="828149"/>
                  </a:lnTo>
                  <a:lnTo>
                    <a:pt x="38108" y="782637"/>
                  </a:lnTo>
                  <a:lnTo>
                    <a:pt x="51485" y="737924"/>
                  </a:lnTo>
                  <a:lnTo>
                    <a:pt x="66744" y="694056"/>
                  </a:lnTo>
                  <a:lnTo>
                    <a:pt x="83837" y="651081"/>
                  </a:lnTo>
                  <a:lnTo>
                    <a:pt x="102718" y="609045"/>
                  </a:lnTo>
                  <a:lnTo>
                    <a:pt x="123340" y="567996"/>
                  </a:lnTo>
                  <a:lnTo>
                    <a:pt x="145654" y="527981"/>
                  </a:lnTo>
                  <a:lnTo>
                    <a:pt x="169615" y="489046"/>
                  </a:lnTo>
                  <a:lnTo>
                    <a:pt x="195176" y="451239"/>
                  </a:lnTo>
                  <a:lnTo>
                    <a:pt x="222288" y="414607"/>
                  </a:lnTo>
                  <a:lnTo>
                    <a:pt x="250906" y="379196"/>
                  </a:lnTo>
                  <a:lnTo>
                    <a:pt x="280981" y="345055"/>
                  </a:lnTo>
                  <a:lnTo>
                    <a:pt x="312467" y="312229"/>
                  </a:lnTo>
                  <a:lnTo>
                    <a:pt x="345317" y="280766"/>
                  </a:lnTo>
                  <a:lnTo>
                    <a:pt x="379484" y="250713"/>
                  </a:lnTo>
                  <a:lnTo>
                    <a:pt x="414920" y="222117"/>
                  </a:lnTo>
                  <a:lnTo>
                    <a:pt x="451579" y="195025"/>
                  </a:lnTo>
                  <a:lnTo>
                    <a:pt x="489413" y="169484"/>
                  </a:lnTo>
                  <a:lnTo>
                    <a:pt x="528376" y="145542"/>
                  </a:lnTo>
                  <a:lnTo>
                    <a:pt x="568420" y="123244"/>
                  </a:lnTo>
                  <a:lnTo>
                    <a:pt x="609498" y="102638"/>
                  </a:lnTo>
                  <a:lnTo>
                    <a:pt x="651563" y="83772"/>
                  </a:lnTo>
                  <a:lnTo>
                    <a:pt x="694568" y="66692"/>
                  </a:lnTo>
                  <a:lnTo>
                    <a:pt x="738466" y="51445"/>
                  </a:lnTo>
                  <a:lnTo>
                    <a:pt x="783210" y="38078"/>
                  </a:lnTo>
                  <a:lnTo>
                    <a:pt x="828753" y="26639"/>
                  </a:lnTo>
                  <a:lnTo>
                    <a:pt x="875047" y="17174"/>
                  </a:lnTo>
                  <a:lnTo>
                    <a:pt x="922046" y="9731"/>
                  </a:lnTo>
                  <a:lnTo>
                    <a:pt x="969703" y="4356"/>
                  </a:lnTo>
                  <a:lnTo>
                    <a:pt x="1017969" y="1096"/>
                  </a:lnTo>
                  <a:lnTo>
                    <a:pt x="1066800" y="0"/>
                  </a:lnTo>
                  <a:lnTo>
                    <a:pt x="1115630" y="1096"/>
                  </a:lnTo>
                  <a:lnTo>
                    <a:pt x="1163896" y="4356"/>
                  </a:lnTo>
                  <a:lnTo>
                    <a:pt x="1211553" y="9731"/>
                  </a:lnTo>
                  <a:lnTo>
                    <a:pt x="1258552" y="17174"/>
                  </a:lnTo>
                  <a:lnTo>
                    <a:pt x="1304846" y="26639"/>
                  </a:lnTo>
                  <a:lnTo>
                    <a:pt x="1350389" y="38078"/>
                  </a:lnTo>
                  <a:lnTo>
                    <a:pt x="1395133" y="51445"/>
                  </a:lnTo>
                  <a:lnTo>
                    <a:pt x="1439031" y="66692"/>
                  </a:lnTo>
                  <a:lnTo>
                    <a:pt x="1482036" y="83772"/>
                  </a:lnTo>
                  <a:lnTo>
                    <a:pt x="1524101" y="102638"/>
                  </a:lnTo>
                  <a:lnTo>
                    <a:pt x="1565179" y="123244"/>
                  </a:lnTo>
                  <a:lnTo>
                    <a:pt x="1605223" y="145542"/>
                  </a:lnTo>
                  <a:lnTo>
                    <a:pt x="1644186" y="169484"/>
                  </a:lnTo>
                  <a:lnTo>
                    <a:pt x="1682020" y="195025"/>
                  </a:lnTo>
                  <a:lnTo>
                    <a:pt x="1718679" y="222117"/>
                  </a:lnTo>
                  <a:lnTo>
                    <a:pt x="1754115" y="250713"/>
                  </a:lnTo>
                  <a:lnTo>
                    <a:pt x="1788282" y="280766"/>
                  </a:lnTo>
                  <a:lnTo>
                    <a:pt x="1821132" y="312229"/>
                  </a:lnTo>
                  <a:lnTo>
                    <a:pt x="1852618" y="345055"/>
                  </a:lnTo>
                  <a:lnTo>
                    <a:pt x="1882693" y="379196"/>
                  </a:lnTo>
                  <a:lnTo>
                    <a:pt x="1911311" y="414607"/>
                  </a:lnTo>
                  <a:lnTo>
                    <a:pt x="1938423" y="451239"/>
                  </a:lnTo>
                  <a:lnTo>
                    <a:pt x="1963984" y="489046"/>
                  </a:lnTo>
                  <a:lnTo>
                    <a:pt x="1987945" y="527981"/>
                  </a:lnTo>
                  <a:lnTo>
                    <a:pt x="2010259" y="567996"/>
                  </a:lnTo>
                  <a:lnTo>
                    <a:pt x="2030881" y="609045"/>
                  </a:lnTo>
                  <a:lnTo>
                    <a:pt x="2049762" y="651081"/>
                  </a:lnTo>
                  <a:lnTo>
                    <a:pt x="2066855" y="694056"/>
                  </a:lnTo>
                  <a:lnTo>
                    <a:pt x="2082114" y="737924"/>
                  </a:lnTo>
                  <a:lnTo>
                    <a:pt x="2095491" y="782637"/>
                  </a:lnTo>
                  <a:lnTo>
                    <a:pt x="2106939" y="828149"/>
                  </a:lnTo>
                  <a:lnTo>
                    <a:pt x="2116411" y="874412"/>
                  </a:lnTo>
                  <a:lnTo>
                    <a:pt x="2123860" y="921379"/>
                  </a:lnTo>
                  <a:lnTo>
                    <a:pt x="2129240" y="969004"/>
                  </a:lnTo>
                  <a:lnTo>
                    <a:pt x="2132502" y="1017239"/>
                  </a:lnTo>
                  <a:lnTo>
                    <a:pt x="2133600" y="1066038"/>
                  </a:lnTo>
                  <a:lnTo>
                    <a:pt x="2132502" y="1114836"/>
                  </a:lnTo>
                  <a:lnTo>
                    <a:pt x="2129240" y="1163071"/>
                  </a:lnTo>
                  <a:lnTo>
                    <a:pt x="2123860" y="1210696"/>
                  </a:lnTo>
                  <a:lnTo>
                    <a:pt x="2116411" y="1257663"/>
                  </a:lnTo>
                  <a:lnTo>
                    <a:pt x="2106939" y="1303926"/>
                  </a:lnTo>
                  <a:lnTo>
                    <a:pt x="2095491" y="1349438"/>
                  </a:lnTo>
                  <a:lnTo>
                    <a:pt x="2082114" y="1394151"/>
                  </a:lnTo>
                  <a:lnTo>
                    <a:pt x="2066855" y="1438019"/>
                  </a:lnTo>
                  <a:lnTo>
                    <a:pt x="2049762" y="1480994"/>
                  </a:lnTo>
                  <a:lnTo>
                    <a:pt x="2030881" y="1523030"/>
                  </a:lnTo>
                  <a:lnTo>
                    <a:pt x="2010259" y="1564079"/>
                  </a:lnTo>
                  <a:lnTo>
                    <a:pt x="1987945" y="1604094"/>
                  </a:lnTo>
                  <a:lnTo>
                    <a:pt x="1963984" y="1643029"/>
                  </a:lnTo>
                  <a:lnTo>
                    <a:pt x="1938423" y="1680836"/>
                  </a:lnTo>
                  <a:lnTo>
                    <a:pt x="1911311" y="1717468"/>
                  </a:lnTo>
                  <a:lnTo>
                    <a:pt x="1882693" y="1752879"/>
                  </a:lnTo>
                  <a:lnTo>
                    <a:pt x="1852618" y="1787020"/>
                  </a:lnTo>
                  <a:lnTo>
                    <a:pt x="1821132" y="1819846"/>
                  </a:lnTo>
                  <a:lnTo>
                    <a:pt x="1788282" y="1851309"/>
                  </a:lnTo>
                  <a:lnTo>
                    <a:pt x="1754115" y="1881362"/>
                  </a:lnTo>
                  <a:lnTo>
                    <a:pt x="1718679" y="1909958"/>
                  </a:lnTo>
                  <a:lnTo>
                    <a:pt x="1682020" y="1937050"/>
                  </a:lnTo>
                  <a:lnTo>
                    <a:pt x="1644186" y="1962591"/>
                  </a:lnTo>
                  <a:lnTo>
                    <a:pt x="1605223" y="1986534"/>
                  </a:lnTo>
                  <a:lnTo>
                    <a:pt x="1565179" y="2008831"/>
                  </a:lnTo>
                  <a:lnTo>
                    <a:pt x="1524101" y="2029437"/>
                  </a:lnTo>
                  <a:lnTo>
                    <a:pt x="1482036" y="2048303"/>
                  </a:lnTo>
                  <a:lnTo>
                    <a:pt x="1439031" y="2065383"/>
                  </a:lnTo>
                  <a:lnTo>
                    <a:pt x="1395133" y="2080630"/>
                  </a:lnTo>
                  <a:lnTo>
                    <a:pt x="1350389" y="2093997"/>
                  </a:lnTo>
                  <a:lnTo>
                    <a:pt x="1304846" y="2105436"/>
                  </a:lnTo>
                  <a:lnTo>
                    <a:pt x="1258552" y="2114901"/>
                  </a:lnTo>
                  <a:lnTo>
                    <a:pt x="1211553" y="2122344"/>
                  </a:lnTo>
                  <a:lnTo>
                    <a:pt x="1163896" y="2127719"/>
                  </a:lnTo>
                  <a:lnTo>
                    <a:pt x="1115630" y="2130979"/>
                  </a:lnTo>
                  <a:lnTo>
                    <a:pt x="1066800" y="2132076"/>
                  </a:lnTo>
                  <a:lnTo>
                    <a:pt x="1017969" y="2130979"/>
                  </a:lnTo>
                  <a:lnTo>
                    <a:pt x="969703" y="2127719"/>
                  </a:lnTo>
                  <a:lnTo>
                    <a:pt x="922046" y="2122344"/>
                  </a:lnTo>
                  <a:lnTo>
                    <a:pt x="875047" y="2114901"/>
                  </a:lnTo>
                  <a:lnTo>
                    <a:pt x="828753" y="2105436"/>
                  </a:lnTo>
                  <a:lnTo>
                    <a:pt x="783210" y="2093997"/>
                  </a:lnTo>
                  <a:lnTo>
                    <a:pt x="738466" y="2080630"/>
                  </a:lnTo>
                  <a:lnTo>
                    <a:pt x="694568" y="2065383"/>
                  </a:lnTo>
                  <a:lnTo>
                    <a:pt x="651563" y="2048303"/>
                  </a:lnTo>
                  <a:lnTo>
                    <a:pt x="609498" y="2029437"/>
                  </a:lnTo>
                  <a:lnTo>
                    <a:pt x="568420" y="2008831"/>
                  </a:lnTo>
                  <a:lnTo>
                    <a:pt x="528376" y="1986534"/>
                  </a:lnTo>
                  <a:lnTo>
                    <a:pt x="489413" y="1962591"/>
                  </a:lnTo>
                  <a:lnTo>
                    <a:pt x="451579" y="1937050"/>
                  </a:lnTo>
                  <a:lnTo>
                    <a:pt x="414920" y="1909958"/>
                  </a:lnTo>
                  <a:lnTo>
                    <a:pt x="379484" y="1881362"/>
                  </a:lnTo>
                  <a:lnTo>
                    <a:pt x="345317" y="1851309"/>
                  </a:lnTo>
                  <a:lnTo>
                    <a:pt x="312467" y="1819846"/>
                  </a:lnTo>
                  <a:lnTo>
                    <a:pt x="280981" y="1787020"/>
                  </a:lnTo>
                  <a:lnTo>
                    <a:pt x="250906" y="1752879"/>
                  </a:lnTo>
                  <a:lnTo>
                    <a:pt x="222288" y="1717468"/>
                  </a:lnTo>
                  <a:lnTo>
                    <a:pt x="195176" y="1680836"/>
                  </a:lnTo>
                  <a:lnTo>
                    <a:pt x="169615" y="1643029"/>
                  </a:lnTo>
                  <a:lnTo>
                    <a:pt x="145654" y="1604094"/>
                  </a:lnTo>
                  <a:lnTo>
                    <a:pt x="123340" y="1564079"/>
                  </a:lnTo>
                  <a:lnTo>
                    <a:pt x="102718" y="1523030"/>
                  </a:lnTo>
                  <a:lnTo>
                    <a:pt x="83837" y="1480994"/>
                  </a:lnTo>
                  <a:lnTo>
                    <a:pt x="66744" y="1438019"/>
                  </a:lnTo>
                  <a:lnTo>
                    <a:pt x="51485" y="1394151"/>
                  </a:lnTo>
                  <a:lnTo>
                    <a:pt x="38108" y="1349438"/>
                  </a:lnTo>
                  <a:lnTo>
                    <a:pt x="26660" y="1303926"/>
                  </a:lnTo>
                  <a:lnTo>
                    <a:pt x="17188" y="1257663"/>
                  </a:lnTo>
                  <a:lnTo>
                    <a:pt x="9739" y="1210696"/>
                  </a:lnTo>
                  <a:lnTo>
                    <a:pt x="4359" y="1163071"/>
                  </a:lnTo>
                  <a:lnTo>
                    <a:pt x="1097" y="1114836"/>
                  </a:lnTo>
                  <a:lnTo>
                    <a:pt x="0" y="1066038"/>
                  </a:lnTo>
                  <a:close/>
                </a:path>
              </a:pathLst>
            </a:custGeom>
            <a:ln w="1270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03115" y="1924176"/>
              <a:ext cx="737870" cy="1099185"/>
            </a:xfrm>
            <a:custGeom>
              <a:avLst/>
              <a:gdLst/>
              <a:ahLst/>
              <a:cxnLst/>
              <a:rect l="l" t="t" r="r" b="b"/>
              <a:pathLst>
                <a:path w="737869" h="1099185">
                  <a:moveTo>
                    <a:pt x="3256" y="1098803"/>
                  </a:moveTo>
                  <a:lnTo>
                    <a:pt x="505" y="1049738"/>
                  </a:lnTo>
                  <a:lnTo>
                    <a:pt x="0" y="1000982"/>
                  </a:lnTo>
                  <a:lnTo>
                    <a:pt x="1700" y="952593"/>
                  </a:lnTo>
                  <a:lnTo>
                    <a:pt x="5566" y="904630"/>
                  </a:lnTo>
                  <a:lnTo>
                    <a:pt x="11560" y="857152"/>
                  </a:lnTo>
                  <a:lnTo>
                    <a:pt x="19642" y="810219"/>
                  </a:lnTo>
                  <a:lnTo>
                    <a:pt x="29772" y="763888"/>
                  </a:lnTo>
                  <a:lnTo>
                    <a:pt x="41912" y="718219"/>
                  </a:lnTo>
                  <a:lnTo>
                    <a:pt x="56021" y="673270"/>
                  </a:lnTo>
                  <a:lnTo>
                    <a:pt x="72061" y="629101"/>
                  </a:lnTo>
                  <a:lnTo>
                    <a:pt x="89993" y="585770"/>
                  </a:lnTo>
                  <a:lnTo>
                    <a:pt x="109777" y="543336"/>
                  </a:lnTo>
                  <a:lnTo>
                    <a:pt x="131374" y="501858"/>
                  </a:lnTo>
                  <a:lnTo>
                    <a:pt x="154744" y="461394"/>
                  </a:lnTo>
                  <a:lnTo>
                    <a:pt x="179849" y="422005"/>
                  </a:lnTo>
                  <a:lnTo>
                    <a:pt x="206649" y="383747"/>
                  </a:lnTo>
                  <a:lnTo>
                    <a:pt x="235104" y="346681"/>
                  </a:lnTo>
                  <a:lnTo>
                    <a:pt x="265176" y="310865"/>
                  </a:lnTo>
                  <a:lnTo>
                    <a:pt x="296826" y="276358"/>
                  </a:lnTo>
                  <a:lnTo>
                    <a:pt x="330013" y="243219"/>
                  </a:lnTo>
                  <a:lnTo>
                    <a:pt x="364698" y="211506"/>
                  </a:lnTo>
                  <a:lnTo>
                    <a:pt x="400843" y="181279"/>
                  </a:lnTo>
                  <a:lnTo>
                    <a:pt x="438408" y="152596"/>
                  </a:lnTo>
                  <a:lnTo>
                    <a:pt x="477354" y="125516"/>
                  </a:lnTo>
                  <a:lnTo>
                    <a:pt x="517641" y="100098"/>
                  </a:lnTo>
                  <a:lnTo>
                    <a:pt x="559230" y="76402"/>
                  </a:lnTo>
                  <a:lnTo>
                    <a:pt x="602083" y="54484"/>
                  </a:lnTo>
                  <a:lnTo>
                    <a:pt x="646158" y="34406"/>
                  </a:lnTo>
                  <a:lnTo>
                    <a:pt x="691418" y="16225"/>
                  </a:lnTo>
                  <a:lnTo>
                    <a:pt x="737824" y="0"/>
                  </a:lnTo>
                </a:path>
              </a:pathLst>
            </a:custGeom>
            <a:ln w="126999">
              <a:solidFill>
                <a:srgbClr val="172C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914646" y="1808733"/>
            <a:ext cx="2261235" cy="2260600"/>
            <a:chOff x="4914646" y="1808733"/>
            <a:chExt cx="2261235" cy="2260600"/>
          </a:xfrm>
        </p:grpSpPr>
        <p:sp>
          <p:nvSpPr>
            <p:cNvPr id="14" name="object 14"/>
            <p:cNvSpPr/>
            <p:nvPr/>
          </p:nvSpPr>
          <p:spPr>
            <a:xfrm>
              <a:off x="5761083" y="2531363"/>
              <a:ext cx="600075" cy="607060"/>
            </a:xfrm>
            <a:custGeom>
              <a:avLst/>
              <a:gdLst/>
              <a:ahLst/>
              <a:cxnLst/>
              <a:rect l="l" t="t" r="r" b="b"/>
              <a:pathLst>
                <a:path w="600075" h="607060">
                  <a:moveTo>
                    <a:pt x="300245" y="503682"/>
                  </a:moveTo>
                  <a:lnTo>
                    <a:pt x="280167" y="507734"/>
                  </a:lnTo>
                  <a:lnTo>
                    <a:pt x="263733" y="518763"/>
                  </a:lnTo>
                  <a:lnTo>
                    <a:pt x="252632" y="535078"/>
                  </a:lnTo>
                  <a:lnTo>
                    <a:pt x="248556" y="554989"/>
                  </a:lnTo>
                  <a:lnTo>
                    <a:pt x="252632" y="575048"/>
                  </a:lnTo>
                  <a:lnTo>
                    <a:pt x="263733" y="591438"/>
                  </a:lnTo>
                  <a:lnTo>
                    <a:pt x="280167" y="602495"/>
                  </a:lnTo>
                  <a:lnTo>
                    <a:pt x="300245" y="606551"/>
                  </a:lnTo>
                  <a:lnTo>
                    <a:pt x="320230" y="602495"/>
                  </a:lnTo>
                  <a:lnTo>
                    <a:pt x="336583" y="591438"/>
                  </a:lnTo>
                  <a:lnTo>
                    <a:pt x="347626" y="575048"/>
                  </a:lnTo>
                  <a:lnTo>
                    <a:pt x="351680" y="554989"/>
                  </a:lnTo>
                  <a:lnTo>
                    <a:pt x="347626" y="535078"/>
                  </a:lnTo>
                  <a:lnTo>
                    <a:pt x="336583" y="518763"/>
                  </a:lnTo>
                  <a:lnTo>
                    <a:pt x="320230" y="507734"/>
                  </a:lnTo>
                  <a:lnTo>
                    <a:pt x="300245" y="503682"/>
                  </a:lnTo>
                  <a:close/>
                </a:path>
                <a:path w="600075" h="607060">
                  <a:moveTo>
                    <a:pt x="35450" y="208025"/>
                  </a:moveTo>
                  <a:lnTo>
                    <a:pt x="32109" y="223652"/>
                  </a:lnTo>
                  <a:lnTo>
                    <a:pt x="29734" y="239474"/>
                  </a:lnTo>
                  <a:lnTo>
                    <a:pt x="28307" y="255603"/>
                  </a:lnTo>
                  <a:lnTo>
                    <a:pt x="27830" y="272034"/>
                  </a:lnTo>
                  <a:lnTo>
                    <a:pt x="32606" y="322895"/>
                  </a:lnTo>
                  <a:lnTo>
                    <a:pt x="46345" y="370614"/>
                  </a:lnTo>
                  <a:lnTo>
                    <a:pt x="68169" y="414315"/>
                  </a:lnTo>
                  <a:lnTo>
                    <a:pt x="97197" y="453127"/>
                  </a:lnTo>
                  <a:lnTo>
                    <a:pt x="132550" y="486177"/>
                  </a:lnTo>
                  <a:lnTo>
                    <a:pt x="173348" y="512590"/>
                  </a:lnTo>
                  <a:lnTo>
                    <a:pt x="218711" y="531495"/>
                  </a:lnTo>
                  <a:lnTo>
                    <a:pt x="227806" y="511020"/>
                  </a:lnTo>
                  <a:lnTo>
                    <a:pt x="241746" y="493807"/>
                  </a:lnTo>
                  <a:lnTo>
                    <a:pt x="259663" y="480738"/>
                  </a:lnTo>
                  <a:lnTo>
                    <a:pt x="280687" y="472694"/>
                  </a:lnTo>
                  <a:lnTo>
                    <a:pt x="280687" y="346456"/>
                  </a:lnTo>
                  <a:lnTo>
                    <a:pt x="254736" y="335579"/>
                  </a:lnTo>
                  <a:lnTo>
                    <a:pt x="234047" y="317071"/>
                  </a:lnTo>
                  <a:lnTo>
                    <a:pt x="220355" y="292663"/>
                  </a:lnTo>
                  <a:lnTo>
                    <a:pt x="215409" y="264160"/>
                  </a:lnTo>
                  <a:lnTo>
                    <a:pt x="215409" y="256921"/>
                  </a:lnTo>
                  <a:lnTo>
                    <a:pt x="216298" y="250062"/>
                  </a:lnTo>
                  <a:lnTo>
                    <a:pt x="217949" y="243332"/>
                  </a:lnTo>
                  <a:lnTo>
                    <a:pt x="159496" y="209676"/>
                  </a:lnTo>
                  <a:lnTo>
                    <a:pt x="45991" y="209676"/>
                  </a:lnTo>
                  <a:lnTo>
                    <a:pt x="40657" y="209041"/>
                  </a:lnTo>
                  <a:lnTo>
                    <a:pt x="35450" y="208025"/>
                  </a:lnTo>
                  <a:close/>
                </a:path>
                <a:path w="600075" h="607060">
                  <a:moveTo>
                    <a:pt x="487189" y="183007"/>
                  </a:moveTo>
                  <a:lnTo>
                    <a:pt x="382287" y="243459"/>
                  </a:lnTo>
                  <a:lnTo>
                    <a:pt x="383938" y="250062"/>
                  </a:lnTo>
                  <a:lnTo>
                    <a:pt x="384827" y="256921"/>
                  </a:lnTo>
                  <a:lnTo>
                    <a:pt x="384827" y="264160"/>
                  </a:lnTo>
                  <a:lnTo>
                    <a:pt x="379870" y="292681"/>
                  </a:lnTo>
                  <a:lnTo>
                    <a:pt x="366206" y="317023"/>
                  </a:lnTo>
                  <a:lnTo>
                    <a:pt x="345555" y="335526"/>
                  </a:lnTo>
                  <a:lnTo>
                    <a:pt x="319676" y="346456"/>
                  </a:lnTo>
                  <a:lnTo>
                    <a:pt x="319676" y="472694"/>
                  </a:lnTo>
                  <a:lnTo>
                    <a:pt x="340681" y="480738"/>
                  </a:lnTo>
                  <a:lnTo>
                    <a:pt x="358554" y="493807"/>
                  </a:lnTo>
                  <a:lnTo>
                    <a:pt x="372451" y="511020"/>
                  </a:lnTo>
                  <a:lnTo>
                    <a:pt x="381525" y="531495"/>
                  </a:lnTo>
                  <a:lnTo>
                    <a:pt x="426889" y="512583"/>
                  </a:lnTo>
                  <a:lnTo>
                    <a:pt x="467687" y="486154"/>
                  </a:lnTo>
                  <a:lnTo>
                    <a:pt x="503040" y="453087"/>
                  </a:lnTo>
                  <a:lnTo>
                    <a:pt x="532068" y="414262"/>
                  </a:lnTo>
                  <a:lnTo>
                    <a:pt x="553892" y="370558"/>
                  </a:lnTo>
                  <a:lnTo>
                    <a:pt x="567631" y="322855"/>
                  </a:lnTo>
                  <a:lnTo>
                    <a:pt x="572406" y="272034"/>
                  </a:lnTo>
                  <a:lnTo>
                    <a:pt x="571914" y="255603"/>
                  </a:lnTo>
                  <a:lnTo>
                    <a:pt x="570467" y="239458"/>
                  </a:lnTo>
                  <a:lnTo>
                    <a:pt x="568109" y="223599"/>
                  </a:lnTo>
                  <a:lnTo>
                    <a:pt x="565229" y="209676"/>
                  </a:lnTo>
                  <a:lnTo>
                    <a:pt x="548911" y="209676"/>
                  </a:lnTo>
                  <a:lnTo>
                    <a:pt x="531570" y="207849"/>
                  </a:lnTo>
                  <a:lnTo>
                    <a:pt x="515145" y="202580"/>
                  </a:lnTo>
                  <a:lnTo>
                    <a:pt x="500173" y="194192"/>
                  </a:lnTo>
                  <a:lnTo>
                    <a:pt x="487189" y="183007"/>
                  </a:lnTo>
                  <a:close/>
                </a:path>
                <a:path w="600075" h="607060">
                  <a:moveTo>
                    <a:pt x="300118" y="212725"/>
                  </a:moveTo>
                  <a:lnTo>
                    <a:pt x="280114" y="216761"/>
                  </a:lnTo>
                  <a:lnTo>
                    <a:pt x="263717" y="227774"/>
                  </a:lnTo>
                  <a:lnTo>
                    <a:pt x="252630" y="244121"/>
                  </a:lnTo>
                  <a:lnTo>
                    <a:pt x="248556" y="264160"/>
                  </a:lnTo>
                  <a:lnTo>
                    <a:pt x="252630" y="284218"/>
                  </a:lnTo>
                  <a:lnTo>
                    <a:pt x="263717" y="300609"/>
                  </a:lnTo>
                  <a:lnTo>
                    <a:pt x="280114" y="311665"/>
                  </a:lnTo>
                  <a:lnTo>
                    <a:pt x="300118" y="315722"/>
                  </a:lnTo>
                  <a:lnTo>
                    <a:pt x="320176" y="311665"/>
                  </a:lnTo>
                  <a:lnTo>
                    <a:pt x="336567" y="300609"/>
                  </a:lnTo>
                  <a:lnTo>
                    <a:pt x="347624" y="284218"/>
                  </a:lnTo>
                  <a:lnTo>
                    <a:pt x="351680" y="264160"/>
                  </a:lnTo>
                  <a:lnTo>
                    <a:pt x="347624" y="244121"/>
                  </a:lnTo>
                  <a:lnTo>
                    <a:pt x="336567" y="227774"/>
                  </a:lnTo>
                  <a:lnTo>
                    <a:pt x="320176" y="216761"/>
                  </a:lnTo>
                  <a:lnTo>
                    <a:pt x="300118" y="212725"/>
                  </a:lnTo>
                  <a:close/>
                </a:path>
                <a:path w="600075" h="607060">
                  <a:moveTo>
                    <a:pt x="113174" y="183007"/>
                  </a:moveTo>
                  <a:lnTo>
                    <a:pt x="100153" y="194192"/>
                  </a:lnTo>
                  <a:lnTo>
                    <a:pt x="85203" y="202580"/>
                  </a:lnTo>
                  <a:lnTo>
                    <a:pt x="68776" y="207849"/>
                  </a:lnTo>
                  <a:lnTo>
                    <a:pt x="51325" y="209676"/>
                  </a:lnTo>
                  <a:lnTo>
                    <a:pt x="159496" y="209676"/>
                  </a:lnTo>
                  <a:lnTo>
                    <a:pt x="113174" y="183007"/>
                  </a:lnTo>
                  <a:close/>
                </a:path>
                <a:path w="600075" h="607060">
                  <a:moveTo>
                    <a:pt x="564913" y="208152"/>
                  </a:moveTo>
                  <a:lnTo>
                    <a:pt x="559579" y="209041"/>
                  </a:lnTo>
                  <a:lnTo>
                    <a:pt x="554372" y="209676"/>
                  </a:lnTo>
                  <a:lnTo>
                    <a:pt x="565229" y="209676"/>
                  </a:lnTo>
                  <a:lnTo>
                    <a:pt x="564913" y="208152"/>
                  </a:lnTo>
                  <a:close/>
                </a:path>
                <a:path w="600075" h="607060">
                  <a:moveTo>
                    <a:pt x="300118" y="0"/>
                  </a:moveTo>
                  <a:lnTo>
                    <a:pt x="248552" y="4895"/>
                  </a:lnTo>
                  <a:lnTo>
                    <a:pt x="200201" y="18970"/>
                  </a:lnTo>
                  <a:lnTo>
                    <a:pt x="155993" y="41308"/>
                  </a:lnTo>
                  <a:lnTo>
                    <a:pt x="116857" y="70993"/>
                  </a:lnTo>
                  <a:lnTo>
                    <a:pt x="122187" y="78226"/>
                  </a:lnTo>
                  <a:lnTo>
                    <a:pt x="126732" y="85994"/>
                  </a:lnTo>
                  <a:lnTo>
                    <a:pt x="130466" y="94263"/>
                  </a:lnTo>
                  <a:lnTo>
                    <a:pt x="133367" y="102997"/>
                  </a:lnTo>
                  <a:lnTo>
                    <a:pt x="135608" y="114669"/>
                  </a:lnTo>
                  <a:lnTo>
                    <a:pt x="136241" y="126364"/>
                  </a:lnTo>
                  <a:lnTo>
                    <a:pt x="135278" y="137965"/>
                  </a:lnTo>
                  <a:lnTo>
                    <a:pt x="132732" y="149351"/>
                  </a:lnTo>
                  <a:lnTo>
                    <a:pt x="235983" y="208914"/>
                  </a:lnTo>
                  <a:lnTo>
                    <a:pt x="248987" y="196703"/>
                  </a:lnTo>
                  <a:lnTo>
                    <a:pt x="264288" y="187420"/>
                  </a:lnTo>
                  <a:lnTo>
                    <a:pt x="281471" y="181518"/>
                  </a:lnTo>
                  <a:lnTo>
                    <a:pt x="300118" y="179450"/>
                  </a:lnTo>
                  <a:lnTo>
                    <a:pt x="415391" y="179450"/>
                  </a:lnTo>
                  <a:lnTo>
                    <a:pt x="467631" y="149351"/>
                  </a:lnTo>
                  <a:lnTo>
                    <a:pt x="465014" y="137965"/>
                  </a:lnTo>
                  <a:lnTo>
                    <a:pt x="464028" y="126364"/>
                  </a:lnTo>
                  <a:lnTo>
                    <a:pt x="464685" y="114669"/>
                  </a:lnTo>
                  <a:lnTo>
                    <a:pt x="478105" y="78226"/>
                  </a:lnTo>
                  <a:lnTo>
                    <a:pt x="483379" y="70993"/>
                  </a:lnTo>
                  <a:lnTo>
                    <a:pt x="444261" y="41308"/>
                  </a:lnTo>
                  <a:lnTo>
                    <a:pt x="400083" y="18970"/>
                  </a:lnTo>
                  <a:lnTo>
                    <a:pt x="351738" y="4895"/>
                  </a:lnTo>
                  <a:lnTo>
                    <a:pt x="300118" y="0"/>
                  </a:lnTo>
                  <a:close/>
                </a:path>
                <a:path w="600075" h="607060">
                  <a:moveTo>
                    <a:pt x="415391" y="179450"/>
                  </a:moveTo>
                  <a:lnTo>
                    <a:pt x="300118" y="179450"/>
                  </a:lnTo>
                  <a:lnTo>
                    <a:pt x="318730" y="181518"/>
                  </a:lnTo>
                  <a:lnTo>
                    <a:pt x="335948" y="187420"/>
                  </a:lnTo>
                  <a:lnTo>
                    <a:pt x="351285" y="196703"/>
                  </a:lnTo>
                  <a:lnTo>
                    <a:pt x="364253" y="208914"/>
                  </a:lnTo>
                  <a:lnTo>
                    <a:pt x="415391" y="179450"/>
                  </a:lnTo>
                  <a:close/>
                </a:path>
                <a:path w="600075" h="607060">
                  <a:moveTo>
                    <a:pt x="51452" y="73533"/>
                  </a:moveTo>
                  <a:lnTo>
                    <a:pt x="15126" y="88534"/>
                  </a:lnTo>
                  <a:lnTo>
                    <a:pt x="0" y="128244"/>
                  </a:lnTo>
                  <a:lnTo>
                    <a:pt x="1668" y="138302"/>
                  </a:lnTo>
                  <a:lnTo>
                    <a:pt x="25798" y="169418"/>
                  </a:lnTo>
                  <a:lnTo>
                    <a:pt x="51325" y="176402"/>
                  </a:lnTo>
                  <a:lnTo>
                    <a:pt x="64795" y="174609"/>
                  </a:lnTo>
                  <a:lnTo>
                    <a:pt x="96156" y="150749"/>
                  </a:lnTo>
                  <a:lnTo>
                    <a:pt x="102907" y="121638"/>
                  </a:lnTo>
                  <a:lnTo>
                    <a:pt x="101236" y="111633"/>
                  </a:lnTo>
                  <a:lnTo>
                    <a:pt x="77233" y="80390"/>
                  </a:lnTo>
                  <a:lnTo>
                    <a:pt x="51452" y="73533"/>
                  </a:lnTo>
                  <a:close/>
                </a:path>
                <a:path w="600075" h="607060">
                  <a:moveTo>
                    <a:pt x="548784" y="73533"/>
                  </a:moveTo>
                  <a:lnTo>
                    <a:pt x="507922" y="93630"/>
                  </a:lnTo>
                  <a:lnTo>
                    <a:pt x="497457" y="121638"/>
                  </a:lnTo>
                  <a:lnTo>
                    <a:pt x="497762" y="131667"/>
                  </a:lnTo>
                  <a:lnTo>
                    <a:pt x="523083" y="169481"/>
                  </a:lnTo>
                  <a:lnTo>
                    <a:pt x="548911" y="176402"/>
                  </a:lnTo>
                  <a:lnTo>
                    <a:pt x="555636" y="175972"/>
                  </a:lnTo>
                  <a:lnTo>
                    <a:pt x="589970" y="155961"/>
                  </a:lnTo>
                  <a:lnTo>
                    <a:pt x="599999" y="118572"/>
                  </a:lnTo>
                  <a:lnTo>
                    <a:pt x="593488" y="99187"/>
                  </a:lnTo>
                  <a:lnTo>
                    <a:pt x="585235" y="88534"/>
                  </a:lnTo>
                  <a:lnTo>
                    <a:pt x="574613" y="80454"/>
                  </a:lnTo>
                  <a:lnTo>
                    <a:pt x="562252" y="75326"/>
                  </a:lnTo>
                  <a:lnTo>
                    <a:pt x="548784" y="73533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978146" y="1872233"/>
              <a:ext cx="2133600" cy="2133600"/>
            </a:xfrm>
            <a:custGeom>
              <a:avLst/>
              <a:gdLst/>
              <a:ahLst/>
              <a:cxnLst/>
              <a:rect l="l" t="t" r="r" b="b"/>
              <a:pathLst>
                <a:path w="2133600" h="2133600">
                  <a:moveTo>
                    <a:pt x="0" y="1066800"/>
                  </a:moveTo>
                  <a:lnTo>
                    <a:pt x="1097" y="1017969"/>
                  </a:lnTo>
                  <a:lnTo>
                    <a:pt x="4359" y="969703"/>
                  </a:lnTo>
                  <a:lnTo>
                    <a:pt x="9739" y="922046"/>
                  </a:lnTo>
                  <a:lnTo>
                    <a:pt x="17188" y="875047"/>
                  </a:lnTo>
                  <a:lnTo>
                    <a:pt x="26660" y="828753"/>
                  </a:lnTo>
                  <a:lnTo>
                    <a:pt x="38108" y="783210"/>
                  </a:lnTo>
                  <a:lnTo>
                    <a:pt x="51485" y="738466"/>
                  </a:lnTo>
                  <a:lnTo>
                    <a:pt x="66744" y="694568"/>
                  </a:lnTo>
                  <a:lnTo>
                    <a:pt x="83837" y="651563"/>
                  </a:lnTo>
                  <a:lnTo>
                    <a:pt x="102718" y="609498"/>
                  </a:lnTo>
                  <a:lnTo>
                    <a:pt x="123340" y="568420"/>
                  </a:lnTo>
                  <a:lnTo>
                    <a:pt x="145654" y="528376"/>
                  </a:lnTo>
                  <a:lnTo>
                    <a:pt x="169615" y="489413"/>
                  </a:lnTo>
                  <a:lnTo>
                    <a:pt x="195176" y="451579"/>
                  </a:lnTo>
                  <a:lnTo>
                    <a:pt x="222288" y="414920"/>
                  </a:lnTo>
                  <a:lnTo>
                    <a:pt x="250906" y="379484"/>
                  </a:lnTo>
                  <a:lnTo>
                    <a:pt x="280981" y="345317"/>
                  </a:lnTo>
                  <a:lnTo>
                    <a:pt x="312467" y="312467"/>
                  </a:lnTo>
                  <a:lnTo>
                    <a:pt x="345317" y="280981"/>
                  </a:lnTo>
                  <a:lnTo>
                    <a:pt x="379484" y="250906"/>
                  </a:lnTo>
                  <a:lnTo>
                    <a:pt x="414920" y="222288"/>
                  </a:lnTo>
                  <a:lnTo>
                    <a:pt x="451579" y="195176"/>
                  </a:lnTo>
                  <a:lnTo>
                    <a:pt x="489413" y="169615"/>
                  </a:lnTo>
                  <a:lnTo>
                    <a:pt x="528376" y="145654"/>
                  </a:lnTo>
                  <a:lnTo>
                    <a:pt x="568420" y="123340"/>
                  </a:lnTo>
                  <a:lnTo>
                    <a:pt x="609498" y="102718"/>
                  </a:lnTo>
                  <a:lnTo>
                    <a:pt x="651563" y="83837"/>
                  </a:lnTo>
                  <a:lnTo>
                    <a:pt x="694568" y="66744"/>
                  </a:lnTo>
                  <a:lnTo>
                    <a:pt x="738466" y="51485"/>
                  </a:lnTo>
                  <a:lnTo>
                    <a:pt x="783210" y="38108"/>
                  </a:lnTo>
                  <a:lnTo>
                    <a:pt x="828753" y="26660"/>
                  </a:lnTo>
                  <a:lnTo>
                    <a:pt x="875047" y="17188"/>
                  </a:lnTo>
                  <a:lnTo>
                    <a:pt x="922046" y="9739"/>
                  </a:lnTo>
                  <a:lnTo>
                    <a:pt x="969703" y="4359"/>
                  </a:lnTo>
                  <a:lnTo>
                    <a:pt x="1017969" y="1097"/>
                  </a:lnTo>
                  <a:lnTo>
                    <a:pt x="1066800" y="0"/>
                  </a:lnTo>
                  <a:lnTo>
                    <a:pt x="1115630" y="1097"/>
                  </a:lnTo>
                  <a:lnTo>
                    <a:pt x="1163896" y="4359"/>
                  </a:lnTo>
                  <a:lnTo>
                    <a:pt x="1211553" y="9739"/>
                  </a:lnTo>
                  <a:lnTo>
                    <a:pt x="1258552" y="17188"/>
                  </a:lnTo>
                  <a:lnTo>
                    <a:pt x="1304846" y="26660"/>
                  </a:lnTo>
                  <a:lnTo>
                    <a:pt x="1350389" y="38108"/>
                  </a:lnTo>
                  <a:lnTo>
                    <a:pt x="1395133" y="51485"/>
                  </a:lnTo>
                  <a:lnTo>
                    <a:pt x="1439031" y="66744"/>
                  </a:lnTo>
                  <a:lnTo>
                    <a:pt x="1482036" y="83837"/>
                  </a:lnTo>
                  <a:lnTo>
                    <a:pt x="1524101" y="102718"/>
                  </a:lnTo>
                  <a:lnTo>
                    <a:pt x="1565179" y="123340"/>
                  </a:lnTo>
                  <a:lnTo>
                    <a:pt x="1605223" y="145654"/>
                  </a:lnTo>
                  <a:lnTo>
                    <a:pt x="1644186" y="169615"/>
                  </a:lnTo>
                  <a:lnTo>
                    <a:pt x="1682020" y="195176"/>
                  </a:lnTo>
                  <a:lnTo>
                    <a:pt x="1718679" y="222288"/>
                  </a:lnTo>
                  <a:lnTo>
                    <a:pt x="1754115" y="250906"/>
                  </a:lnTo>
                  <a:lnTo>
                    <a:pt x="1788282" y="280981"/>
                  </a:lnTo>
                  <a:lnTo>
                    <a:pt x="1821132" y="312467"/>
                  </a:lnTo>
                  <a:lnTo>
                    <a:pt x="1852618" y="345317"/>
                  </a:lnTo>
                  <a:lnTo>
                    <a:pt x="1882693" y="379484"/>
                  </a:lnTo>
                  <a:lnTo>
                    <a:pt x="1911311" y="414920"/>
                  </a:lnTo>
                  <a:lnTo>
                    <a:pt x="1938423" y="451579"/>
                  </a:lnTo>
                  <a:lnTo>
                    <a:pt x="1963984" y="489413"/>
                  </a:lnTo>
                  <a:lnTo>
                    <a:pt x="1987945" y="528376"/>
                  </a:lnTo>
                  <a:lnTo>
                    <a:pt x="2010259" y="568420"/>
                  </a:lnTo>
                  <a:lnTo>
                    <a:pt x="2030881" y="609498"/>
                  </a:lnTo>
                  <a:lnTo>
                    <a:pt x="2049762" y="651563"/>
                  </a:lnTo>
                  <a:lnTo>
                    <a:pt x="2066855" y="694568"/>
                  </a:lnTo>
                  <a:lnTo>
                    <a:pt x="2082114" y="738466"/>
                  </a:lnTo>
                  <a:lnTo>
                    <a:pt x="2095491" y="783210"/>
                  </a:lnTo>
                  <a:lnTo>
                    <a:pt x="2106939" y="828753"/>
                  </a:lnTo>
                  <a:lnTo>
                    <a:pt x="2116411" y="875047"/>
                  </a:lnTo>
                  <a:lnTo>
                    <a:pt x="2123860" y="922046"/>
                  </a:lnTo>
                  <a:lnTo>
                    <a:pt x="2129240" y="969703"/>
                  </a:lnTo>
                  <a:lnTo>
                    <a:pt x="2132502" y="1017969"/>
                  </a:lnTo>
                  <a:lnTo>
                    <a:pt x="2133600" y="1066800"/>
                  </a:lnTo>
                  <a:lnTo>
                    <a:pt x="2132502" y="1115630"/>
                  </a:lnTo>
                  <a:lnTo>
                    <a:pt x="2129240" y="1163896"/>
                  </a:lnTo>
                  <a:lnTo>
                    <a:pt x="2123860" y="1211553"/>
                  </a:lnTo>
                  <a:lnTo>
                    <a:pt x="2116411" y="1258552"/>
                  </a:lnTo>
                  <a:lnTo>
                    <a:pt x="2106939" y="1304846"/>
                  </a:lnTo>
                  <a:lnTo>
                    <a:pt x="2095491" y="1350389"/>
                  </a:lnTo>
                  <a:lnTo>
                    <a:pt x="2082114" y="1395133"/>
                  </a:lnTo>
                  <a:lnTo>
                    <a:pt x="2066855" y="1439031"/>
                  </a:lnTo>
                  <a:lnTo>
                    <a:pt x="2049762" y="1482036"/>
                  </a:lnTo>
                  <a:lnTo>
                    <a:pt x="2030881" y="1524101"/>
                  </a:lnTo>
                  <a:lnTo>
                    <a:pt x="2010259" y="1565179"/>
                  </a:lnTo>
                  <a:lnTo>
                    <a:pt x="1987945" y="1605223"/>
                  </a:lnTo>
                  <a:lnTo>
                    <a:pt x="1963984" y="1644186"/>
                  </a:lnTo>
                  <a:lnTo>
                    <a:pt x="1938423" y="1682020"/>
                  </a:lnTo>
                  <a:lnTo>
                    <a:pt x="1911311" y="1718679"/>
                  </a:lnTo>
                  <a:lnTo>
                    <a:pt x="1882693" y="1754115"/>
                  </a:lnTo>
                  <a:lnTo>
                    <a:pt x="1852618" y="1788282"/>
                  </a:lnTo>
                  <a:lnTo>
                    <a:pt x="1821132" y="1821132"/>
                  </a:lnTo>
                  <a:lnTo>
                    <a:pt x="1788282" y="1852618"/>
                  </a:lnTo>
                  <a:lnTo>
                    <a:pt x="1754115" y="1882693"/>
                  </a:lnTo>
                  <a:lnTo>
                    <a:pt x="1718679" y="1911311"/>
                  </a:lnTo>
                  <a:lnTo>
                    <a:pt x="1682020" y="1938423"/>
                  </a:lnTo>
                  <a:lnTo>
                    <a:pt x="1644186" y="1963984"/>
                  </a:lnTo>
                  <a:lnTo>
                    <a:pt x="1605223" y="1987945"/>
                  </a:lnTo>
                  <a:lnTo>
                    <a:pt x="1565179" y="2010259"/>
                  </a:lnTo>
                  <a:lnTo>
                    <a:pt x="1524101" y="2030881"/>
                  </a:lnTo>
                  <a:lnTo>
                    <a:pt x="1482036" y="2049762"/>
                  </a:lnTo>
                  <a:lnTo>
                    <a:pt x="1439031" y="2066855"/>
                  </a:lnTo>
                  <a:lnTo>
                    <a:pt x="1395133" y="2082114"/>
                  </a:lnTo>
                  <a:lnTo>
                    <a:pt x="1350389" y="2095491"/>
                  </a:lnTo>
                  <a:lnTo>
                    <a:pt x="1304846" y="2106939"/>
                  </a:lnTo>
                  <a:lnTo>
                    <a:pt x="1258552" y="2116411"/>
                  </a:lnTo>
                  <a:lnTo>
                    <a:pt x="1211553" y="2123860"/>
                  </a:lnTo>
                  <a:lnTo>
                    <a:pt x="1163896" y="2129240"/>
                  </a:lnTo>
                  <a:lnTo>
                    <a:pt x="1115630" y="2132502"/>
                  </a:lnTo>
                  <a:lnTo>
                    <a:pt x="1066800" y="2133599"/>
                  </a:lnTo>
                  <a:lnTo>
                    <a:pt x="1017969" y="2132502"/>
                  </a:lnTo>
                  <a:lnTo>
                    <a:pt x="969703" y="2129240"/>
                  </a:lnTo>
                  <a:lnTo>
                    <a:pt x="922046" y="2123860"/>
                  </a:lnTo>
                  <a:lnTo>
                    <a:pt x="875047" y="2116411"/>
                  </a:lnTo>
                  <a:lnTo>
                    <a:pt x="828753" y="2106939"/>
                  </a:lnTo>
                  <a:lnTo>
                    <a:pt x="783210" y="2095491"/>
                  </a:lnTo>
                  <a:lnTo>
                    <a:pt x="738466" y="2082114"/>
                  </a:lnTo>
                  <a:lnTo>
                    <a:pt x="694568" y="2066855"/>
                  </a:lnTo>
                  <a:lnTo>
                    <a:pt x="651563" y="2049762"/>
                  </a:lnTo>
                  <a:lnTo>
                    <a:pt x="609498" y="2030881"/>
                  </a:lnTo>
                  <a:lnTo>
                    <a:pt x="568420" y="2010259"/>
                  </a:lnTo>
                  <a:lnTo>
                    <a:pt x="528376" y="1987945"/>
                  </a:lnTo>
                  <a:lnTo>
                    <a:pt x="489413" y="1963984"/>
                  </a:lnTo>
                  <a:lnTo>
                    <a:pt x="451579" y="1938423"/>
                  </a:lnTo>
                  <a:lnTo>
                    <a:pt x="414920" y="1911311"/>
                  </a:lnTo>
                  <a:lnTo>
                    <a:pt x="379484" y="1882693"/>
                  </a:lnTo>
                  <a:lnTo>
                    <a:pt x="345317" y="1852618"/>
                  </a:lnTo>
                  <a:lnTo>
                    <a:pt x="312467" y="1821132"/>
                  </a:lnTo>
                  <a:lnTo>
                    <a:pt x="280981" y="1788282"/>
                  </a:lnTo>
                  <a:lnTo>
                    <a:pt x="250906" y="1754115"/>
                  </a:lnTo>
                  <a:lnTo>
                    <a:pt x="222288" y="1718679"/>
                  </a:lnTo>
                  <a:lnTo>
                    <a:pt x="195176" y="1682020"/>
                  </a:lnTo>
                  <a:lnTo>
                    <a:pt x="169615" y="1644186"/>
                  </a:lnTo>
                  <a:lnTo>
                    <a:pt x="145654" y="1605223"/>
                  </a:lnTo>
                  <a:lnTo>
                    <a:pt x="123340" y="1565179"/>
                  </a:lnTo>
                  <a:lnTo>
                    <a:pt x="102718" y="1524101"/>
                  </a:lnTo>
                  <a:lnTo>
                    <a:pt x="83837" y="1482036"/>
                  </a:lnTo>
                  <a:lnTo>
                    <a:pt x="66744" y="1439031"/>
                  </a:lnTo>
                  <a:lnTo>
                    <a:pt x="51485" y="1395133"/>
                  </a:lnTo>
                  <a:lnTo>
                    <a:pt x="38108" y="1350389"/>
                  </a:lnTo>
                  <a:lnTo>
                    <a:pt x="26660" y="1304846"/>
                  </a:lnTo>
                  <a:lnTo>
                    <a:pt x="17188" y="1258552"/>
                  </a:lnTo>
                  <a:lnTo>
                    <a:pt x="9739" y="1211553"/>
                  </a:lnTo>
                  <a:lnTo>
                    <a:pt x="4359" y="1163896"/>
                  </a:lnTo>
                  <a:lnTo>
                    <a:pt x="1097" y="1115630"/>
                  </a:lnTo>
                  <a:lnTo>
                    <a:pt x="0" y="1066800"/>
                  </a:lnTo>
                  <a:close/>
                </a:path>
              </a:pathLst>
            </a:custGeom>
            <a:ln w="1270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73421" y="2289175"/>
              <a:ext cx="1838960" cy="1717039"/>
            </a:xfrm>
            <a:custGeom>
              <a:avLst/>
              <a:gdLst/>
              <a:ahLst/>
              <a:cxnLst/>
              <a:rect l="l" t="t" r="r" b="b"/>
              <a:pathLst>
                <a:path w="1838959" h="1717039">
                  <a:moveTo>
                    <a:pt x="1617472" y="0"/>
                  </a:moveTo>
                  <a:lnTo>
                    <a:pt x="1646358" y="39393"/>
                  </a:lnTo>
                  <a:lnTo>
                    <a:pt x="1673183" y="79658"/>
                  </a:lnTo>
                  <a:lnTo>
                    <a:pt x="1697957" y="120728"/>
                  </a:lnTo>
                  <a:lnTo>
                    <a:pt x="1720688" y="162538"/>
                  </a:lnTo>
                  <a:lnTo>
                    <a:pt x="1741385" y="205020"/>
                  </a:lnTo>
                  <a:lnTo>
                    <a:pt x="1760056" y="248110"/>
                  </a:lnTo>
                  <a:lnTo>
                    <a:pt x="1776710" y="291741"/>
                  </a:lnTo>
                  <a:lnTo>
                    <a:pt x="1791356" y="335847"/>
                  </a:lnTo>
                  <a:lnTo>
                    <a:pt x="1804003" y="380363"/>
                  </a:lnTo>
                  <a:lnTo>
                    <a:pt x="1814658" y="425221"/>
                  </a:lnTo>
                  <a:lnTo>
                    <a:pt x="1823332" y="470357"/>
                  </a:lnTo>
                  <a:lnTo>
                    <a:pt x="1830032" y="515704"/>
                  </a:lnTo>
                  <a:lnTo>
                    <a:pt x="1834767" y="561197"/>
                  </a:lnTo>
                  <a:lnTo>
                    <a:pt x="1837546" y="606768"/>
                  </a:lnTo>
                  <a:lnTo>
                    <a:pt x="1838378" y="652353"/>
                  </a:lnTo>
                  <a:lnTo>
                    <a:pt x="1837271" y="697885"/>
                  </a:lnTo>
                  <a:lnTo>
                    <a:pt x="1834234" y="743298"/>
                  </a:lnTo>
                  <a:lnTo>
                    <a:pt x="1829276" y="788527"/>
                  </a:lnTo>
                  <a:lnTo>
                    <a:pt x="1822405" y="833504"/>
                  </a:lnTo>
                  <a:lnTo>
                    <a:pt x="1813630" y="878165"/>
                  </a:lnTo>
                  <a:lnTo>
                    <a:pt x="1802960" y="922443"/>
                  </a:lnTo>
                  <a:lnTo>
                    <a:pt x="1790403" y="966273"/>
                  </a:lnTo>
                  <a:lnTo>
                    <a:pt x="1775968" y="1009588"/>
                  </a:lnTo>
                  <a:lnTo>
                    <a:pt x="1759664" y="1052321"/>
                  </a:lnTo>
                  <a:lnTo>
                    <a:pt x="1741500" y="1094409"/>
                  </a:lnTo>
                  <a:lnTo>
                    <a:pt x="1721484" y="1135783"/>
                  </a:lnTo>
                  <a:lnTo>
                    <a:pt x="1699625" y="1176379"/>
                  </a:lnTo>
                  <a:lnTo>
                    <a:pt x="1675931" y="1216130"/>
                  </a:lnTo>
                  <a:lnTo>
                    <a:pt x="1650411" y="1254970"/>
                  </a:lnTo>
                  <a:lnTo>
                    <a:pt x="1623075" y="1292833"/>
                  </a:lnTo>
                  <a:lnTo>
                    <a:pt x="1593930" y="1329654"/>
                  </a:lnTo>
                  <a:lnTo>
                    <a:pt x="1562985" y="1365366"/>
                  </a:lnTo>
                  <a:lnTo>
                    <a:pt x="1530250" y="1399903"/>
                  </a:lnTo>
                  <a:lnTo>
                    <a:pt x="1495732" y="1433199"/>
                  </a:lnTo>
                  <a:lnTo>
                    <a:pt x="1459440" y="1465189"/>
                  </a:lnTo>
                  <a:lnTo>
                    <a:pt x="1421383" y="1495806"/>
                  </a:lnTo>
                  <a:lnTo>
                    <a:pt x="1382792" y="1524125"/>
                  </a:lnTo>
                  <a:lnTo>
                    <a:pt x="1343325" y="1550481"/>
                  </a:lnTo>
                  <a:lnTo>
                    <a:pt x="1303048" y="1574878"/>
                  </a:lnTo>
                  <a:lnTo>
                    <a:pt x="1262025" y="1597320"/>
                  </a:lnTo>
                  <a:lnTo>
                    <a:pt x="1220318" y="1617814"/>
                  </a:lnTo>
                  <a:lnTo>
                    <a:pt x="1177991" y="1636364"/>
                  </a:lnTo>
                  <a:lnTo>
                    <a:pt x="1135109" y="1652974"/>
                  </a:lnTo>
                  <a:lnTo>
                    <a:pt x="1091735" y="1667650"/>
                  </a:lnTo>
                  <a:lnTo>
                    <a:pt x="1047932" y="1680397"/>
                  </a:lnTo>
                  <a:lnTo>
                    <a:pt x="1003765" y="1691220"/>
                  </a:lnTo>
                  <a:lnTo>
                    <a:pt x="959297" y="1700123"/>
                  </a:lnTo>
                  <a:lnTo>
                    <a:pt x="914592" y="1707112"/>
                  </a:lnTo>
                  <a:lnTo>
                    <a:pt x="869713" y="1712191"/>
                  </a:lnTo>
                  <a:lnTo>
                    <a:pt x="824724" y="1715367"/>
                  </a:lnTo>
                  <a:lnTo>
                    <a:pt x="779690" y="1716642"/>
                  </a:lnTo>
                  <a:lnTo>
                    <a:pt x="734672" y="1716024"/>
                  </a:lnTo>
                  <a:lnTo>
                    <a:pt x="689737" y="1713515"/>
                  </a:lnTo>
                  <a:lnTo>
                    <a:pt x="644946" y="1709122"/>
                  </a:lnTo>
                  <a:lnTo>
                    <a:pt x="600364" y="1702850"/>
                  </a:lnTo>
                  <a:lnTo>
                    <a:pt x="556054" y="1694703"/>
                  </a:lnTo>
                  <a:lnTo>
                    <a:pt x="512080" y="1684686"/>
                  </a:lnTo>
                  <a:lnTo>
                    <a:pt x="468507" y="1672805"/>
                  </a:lnTo>
                  <a:lnTo>
                    <a:pt x="425397" y="1659063"/>
                  </a:lnTo>
                  <a:lnTo>
                    <a:pt x="382814" y="1643467"/>
                  </a:lnTo>
                  <a:lnTo>
                    <a:pt x="340822" y="1626021"/>
                  </a:lnTo>
                  <a:lnTo>
                    <a:pt x="299484" y="1606731"/>
                  </a:lnTo>
                  <a:lnTo>
                    <a:pt x="258866" y="1585600"/>
                  </a:lnTo>
                  <a:lnTo>
                    <a:pt x="219029" y="1562634"/>
                  </a:lnTo>
                  <a:lnTo>
                    <a:pt x="180038" y="1537839"/>
                  </a:lnTo>
                  <a:lnTo>
                    <a:pt x="141956" y="1511218"/>
                  </a:lnTo>
                  <a:lnTo>
                    <a:pt x="104848" y="1482778"/>
                  </a:lnTo>
                  <a:lnTo>
                    <a:pt x="68777" y="1452522"/>
                  </a:lnTo>
                  <a:lnTo>
                    <a:pt x="33806" y="1420456"/>
                  </a:lnTo>
                  <a:lnTo>
                    <a:pt x="0" y="1386586"/>
                  </a:lnTo>
                </a:path>
              </a:pathLst>
            </a:custGeom>
            <a:ln w="127000">
              <a:solidFill>
                <a:srgbClr val="172C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8191245" y="1808733"/>
            <a:ext cx="2260600" cy="2260600"/>
            <a:chOff x="8191245" y="1808733"/>
            <a:chExt cx="2260600" cy="2260600"/>
          </a:xfrm>
        </p:grpSpPr>
        <p:sp>
          <p:nvSpPr>
            <p:cNvPr id="18" name="object 18"/>
            <p:cNvSpPr/>
            <p:nvPr/>
          </p:nvSpPr>
          <p:spPr>
            <a:xfrm>
              <a:off x="9034271" y="2529839"/>
              <a:ext cx="574675" cy="609600"/>
            </a:xfrm>
            <a:custGeom>
              <a:avLst/>
              <a:gdLst/>
              <a:ahLst/>
              <a:cxnLst/>
              <a:rect l="l" t="t" r="r" b="b"/>
              <a:pathLst>
                <a:path w="574675" h="609600">
                  <a:moveTo>
                    <a:pt x="443992" y="161162"/>
                  </a:moveTo>
                  <a:lnTo>
                    <a:pt x="121920" y="161162"/>
                  </a:lnTo>
                  <a:lnTo>
                    <a:pt x="111434" y="170967"/>
                  </a:lnTo>
                  <a:lnTo>
                    <a:pt x="100139" y="181213"/>
                  </a:lnTo>
                  <a:lnTo>
                    <a:pt x="88844" y="192291"/>
                  </a:lnTo>
                  <a:lnTo>
                    <a:pt x="78358" y="204597"/>
                  </a:lnTo>
                  <a:lnTo>
                    <a:pt x="45916" y="241458"/>
                  </a:lnTo>
                  <a:lnTo>
                    <a:pt x="21224" y="280320"/>
                  </a:lnTo>
                  <a:lnTo>
                    <a:pt x="5510" y="321611"/>
                  </a:lnTo>
                  <a:lnTo>
                    <a:pt x="0" y="365760"/>
                  </a:lnTo>
                  <a:lnTo>
                    <a:pt x="4544" y="417705"/>
                  </a:lnTo>
                  <a:lnTo>
                    <a:pt x="17651" y="463269"/>
                  </a:lnTo>
                  <a:lnTo>
                    <a:pt x="38532" y="502524"/>
                  </a:lnTo>
                  <a:lnTo>
                    <a:pt x="66400" y="535542"/>
                  </a:lnTo>
                  <a:lnTo>
                    <a:pt x="100467" y="562395"/>
                  </a:lnTo>
                  <a:lnTo>
                    <a:pt x="139944" y="583155"/>
                  </a:lnTo>
                  <a:lnTo>
                    <a:pt x="184043" y="597895"/>
                  </a:lnTo>
                  <a:lnTo>
                    <a:pt x="231976" y="606685"/>
                  </a:lnTo>
                  <a:lnTo>
                    <a:pt x="282955" y="609600"/>
                  </a:lnTo>
                  <a:lnTo>
                    <a:pt x="291592" y="609600"/>
                  </a:lnTo>
                  <a:lnTo>
                    <a:pt x="341433" y="606685"/>
                  </a:lnTo>
                  <a:lnTo>
                    <a:pt x="388762" y="597895"/>
                  </a:lnTo>
                  <a:lnTo>
                    <a:pt x="432684" y="583155"/>
                  </a:lnTo>
                  <a:lnTo>
                    <a:pt x="472303" y="562395"/>
                  </a:lnTo>
                  <a:lnTo>
                    <a:pt x="506725" y="535542"/>
                  </a:lnTo>
                  <a:lnTo>
                    <a:pt x="535055" y="502524"/>
                  </a:lnTo>
                  <a:lnTo>
                    <a:pt x="538362" y="496443"/>
                  </a:lnTo>
                  <a:lnTo>
                    <a:pt x="274193" y="496443"/>
                  </a:lnTo>
                  <a:lnTo>
                    <a:pt x="269875" y="487680"/>
                  </a:lnTo>
                  <a:lnTo>
                    <a:pt x="269875" y="413638"/>
                  </a:lnTo>
                  <a:lnTo>
                    <a:pt x="191516" y="413638"/>
                  </a:lnTo>
                  <a:lnTo>
                    <a:pt x="182879" y="405002"/>
                  </a:lnTo>
                  <a:lnTo>
                    <a:pt x="182879" y="387476"/>
                  </a:lnTo>
                  <a:lnTo>
                    <a:pt x="191516" y="378840"/>
                  </a:lnTo>
                  <a:lnTo>
                    <a:pt x="269875" y="378840"/>
                  </a:lnTo>
                  <a:lnTo>
                    <a:pt x="269875" y="339598"/>
                  </a:lnTo>
                  <a:lnTo>
                    <a:pt x="191516" y="339598"/>
                  </a:lnTo>
                  <a:lnTo>
                    <a:pt x="182879" y="330962"/>
                  </a:lnTo>
                  <a:lnTo>
                    <a:pt x="182879" y="313563"/>
                  </a:lnTo>
                  <a:lnTo>
                    <a:pt x="191516" y="304800"/>
                  </a:lnTo>
                  <a:lnTo>
                    <a:pt x="252475" y="304800"/>
                  </a:lnTo>
                  <a:lnTo>
                    <a:pt x="195833" y="248158"/>
                  </a:lnTo>
                  <a:lnTo>
                    <a:pt x="190976" y="241728"/>
                  </a:lnTo>
                  <a:lnTo>
                    <a:pt x="189357" y="235680"/>
                  </a:lnTo>
                  <a:lnTo>
                    <a:pt x="190976" y="230441"/>
                  </a:lnTo>
                  <a:lnTo>
                    <a:pt x="195833" y="226440"/>
                  </a:lnTo>
                  <a:lnTo>
                    <a:pt x="200443" y="221511"/>
                  </a:lnTo>
                  <a:lnTo>
                    <a:pt x="206708" y="219868"/>
                  </a:lnTo>
                  <a:lnTo>
                    <a:pt x="360628" y="219868"/>
                  </a:lnTo>
                  <a:lnTo>
                    <a:pt x="360926" y="219690"/>
                  </a:lnTo>
                  <a:lnTo>
                    <a:pt x="366172" y="219328"/>
                  </a:lnTo>
                  <a:lnTo>
                    <a:pt x="505572" y="219328"/>
                  </a:lnTo>
                  <a:lnTo>
                    <a:pt x="496188" y="209042"/>
                  </a:lnTo>
                  <a:lnTo>
                    <a:pt x="485636" y="196734"/>
                  </a:lnTo>
                  <a:lnTo>
                    <a:pt x="473868" y="185642"/>
                  </a:lnTo>
                  <a:lnTo>
                    <a:pt x="461291" y="175359"/>
                  </a:lnTo>
                  <a:lnTo>
                    <a:pt x="448309" y="165481"/>
                  </a:lnTo>
                  <a:lnTo>
                    <a:pt x="443992" y="165481"/>
                  </a:lnTo>
                  <a:lnTo>
                    <a:pt x="443992" y="161162"/>
                  </a:lnTo>
                  <a:close/>
                </a:path>
                <a:path w="574675" h="609600">
                  <a:moveTo>
                    <a:pt x="505572" y="219328"/>
                  </a:moveTo>
                  <a:lnTo>
                    <a:pt x="366172" y="219328"/>
                  </a:lnTo>
                  <a:lnTo>
                    <a:pt x="372229" y="221444"/>
                  </a:lnTo>
                  <a:lnTo>
                    <a:pt x="378713" y="226440"/>
                  </a:lnTo>
                  <a:lnTo>
                    <a:pt x="383571" y="232870"/>
                  </a:lnTo>
                  <a:lnTo>
                    <a:pt x="385191" y="238918"/>
                  </a:lnTo>
                  <a:lnTo>
                    <a:pt x="383571" y="244157"/>
                  </a:lnTo>
                  <a:lnTo>
                    <a:pt x="378713" y="248158"/>
                  </a:lnTo>
                  <a:lnTo>
                    <a:pt x="322072" y="304800"/>
                  </a:lnTo>
                  <a:lnTo>
                    <a:pt x="383031" y="304800"/>
                  </a:lnTo>
                  <a:lnTo>
                    <a:pt x="391668" y="313563"/>
                  </a:lnTo>
                  <a:lnTo>
                    <a:pt x="391668" y="322199"/>
                  </a:lnTo>
                  <a:lnTo>
                    <a:pt x="390114" y="328614"/>
                  </a:lnTo>
                  <a:lnTo>
                    <a:pt x="385714" y="334184"/>
                  </a:lnTo>
                  <a:lnTo>
                    <a:pt x="378862" y="338111"/>
                  </a:lnTo>
                  <a:lnTo>
                    <a:pt x="369950" y="339598"/>
                  </a:lnTo>
                  <a:lnTo>
                    <a:pt x="300354" y="339598"/>
                  </a:lnTo>
                  <a:lnTo>
                    <a:pt x="300354" y="378840"/>
                  </a:lnTo>
                  <a:lnTo>
                    <a:pt x="378713" y="378840"/>
                  </a:lnTo>
                  <a:lnTo>
                    <a:pt x="387350" y="387476"/>
                  </a:lnTo>
                  <a:lnTo>
                    <a:pt x="387350" y="405002"/>
                  </a:lnTo>
                  <a:lnTo>
                    <a:pt x="378713" y="413638"/>
                  </a:lnTo>
                  <a:lnTo>
                    <a:pt x="300354" y="413638"/>
                  </a:lnTo>
                  <a:lnTo>
                    <a:pt x="300354" y="487680"/>
                  </a:lnTo>
                  <a:lnTo>
                    <a:pt x="291592" y="496443"/>
                  </a:lnTo>
                  <a:lnTo>
                    <a:pt x="538362" y="496443"/>
                  </a:lnTo>
                  <a:lnTo>
                    <a:pt x="556399" y="463269"/>
                  </a:lnTo>
                  <a:lnTo>
                    <a:pt x="569861" y="417705"/>
                  </a:lnTo>
                  <a:lnTo>
                    <a:pt x="574548" y="365760"/>
                  </a:lnTo>
                  <a:lnTo>
                    <a:pt x="567215" y="323502"/>
                  </a:lnTo>
                  <a:lnTo>
                    <a:pt x="551703" y="282495"/>
                  </a:lnTo>
                  <a:lnTo>
                    <a:pt x="528024" y="243941"/>
                  </a:lnTo>
                  <a:lnTo>
                    <a:pt x="505572" y="219328"/>
                  </a:lnTo>
                  <a:close/>
                </a:path>
                <a:path w="574675" h="609600">
                  <a:moveTo>
                    <a:pt x="360628" y="219868"/>
                  </a:moveTo>
                  <a:lnTo>
                    <a:pt x="206708" y="219868"/>
                  </a:lnTo>
                  <a:lnTo>
                    <a:pt x="212996" y="221511"/>
                  </a:lnTo>
                  <a:lnTo>
                    <a:pt x="217677" y="226440"/>
                  </a:lnTo>
                  <a:lnTo>
                    <a:pt x="287274" y="291719"/>
                  </a:lnTo>
                  <a:lnTo>
                    <a:pt x="356870" y="222123"/>
                  </a:lnTo>
                  <a:lnTo>
                    <a:pt x="360628" y="219868"/>
                  </a:lnTo>
                  <a:close/>
                </a:path>
                <a:path w="574675" h="609600">
                  <a:moveTo>
                    <a:pt x="178434" y="26162"/>
                  </a:moveTo>
                  <a:lnTo>
                    <a:pt x="146464" y="31535"/>
                  </a:lnTo>
                  <a:lnTo>
                    <a:pt x="118602" y="46291"/>
                  </a:lnTo>
                  <a:lnTo>
                    <a:pt x="98907" y="68381"/>
                  </a:lnTo>
                  <a:lnTo>
                    <a:pt x="91439" y="95758"/>
                  </a:lnTo>
                  <a:lnTo>
                    <a:pt x="94497" y="114480"/>
                  </a:lnTo>
                  <a:lnTo>
                    <a:pt x="102854" y="131143"/>
                  </a:lnTo>
                  <a:lnTo>
                    <a:pt x="115282" y="145353"/>
                  </a:lnTo>
                  <a:lnTo>
                    <a:pt x="130555" y="156718"/>
                  </a:lnTo>
                  <a:lnTo>
                    <a:pt x="126237" y="161162"/>
                  </a:lnTo>
                  <a:lnTo>
                    <a:pt x="439674" y="161162"/>
                  </a:lnTo>
                  <a:lnTo>
                    <a:pt x="454947" y="149780"/>
                  </a:lnTo>
                  <a:lnTo>
                    <a:pt x="467375" y="135540"/>
                  </a:lnTo>
                  <a:lnTo>
                    <a:pt x="475732" y="118872"/>
                  </a:lnTo>
                  <a:lnTo>
                    <a:pt x="478789" y="100202"/>
                  </a:lnTo>
                  <a:lnTo>
                    <a:pt x="471928" y="72753"/>
                  </a:lnTo>
                  <a:lnTo>
                    <a:pt x="453231" y="50625"/>
                  </a:lnTo>
                  <a:lnTo>
                    <a:pt x="431885" y="39243"/>
                  </a:lnTo>
                  <a:lnTo>
                    <a:pt x="217677" y="39243"/>
                  </a:lnTo>
                  <a:lnTo>
                    <a:pt x="213232" y="34798"/>
                  </a:lnTo>
                  <a:lnTo>
                    <a:pt x="208914" y="34798"/>
                  </a:lnTo>
                  <a:lnTo>
                    <a:pt x="202295" y="31626"/>
                  </a:lnTo>
                  <a:lnTo>
                    <a:pt x="195294" y="28860"/>
                  </a:lnTo>
                  <a:lnTo>
                    <a:pt x="187483" y="26904"/>
                  </a:lnTo>
                  <a:lnTo>
                    <a:pt x="178434" y="26162"/>
                  </a:lnTo>
                  <a:close/>
                </a:path>
                <a:path w="574675" h="609600">
                  <a:moveTo>
                    <a:pt x="287274" y="0"/>
                  </a:moveTo>
                  <a:lnTo>
                    <a:pt x="274966" y="1571"/>
                  </a:lnTo>
                  <a:lnTo>
                    <a:pt x="263874" y="6000"/>
                  </a:lnTo>
                  <a:lnTo>
                    <a:pt x="253591" y="12858"/>
                  </a:lnTo>
                  <a:lnTo>
                    <a:pt x="243712" y="21717"/>
                  </a:lnTo>
                  <a:lnTo>
                    <a:pt x="237283" y="25098"/>
                  </a:lnTo>
                  <a:lnTo>
                    <a:pt x="231235" y="28860"/>
                  </a:lnTo>
                  <a:lnTo>
                    <a:pt x="225996" y="33432"/>
                  </a:lnTo>
                  <a:lnTo>
                    <a:pt x="221996" y="39243"/>
                  </a:lnTo>
                  <a:lnTo>
                    <a:pt x="343916" y="39243"/>
                  </a:lnTo>
                  <a:lnTo>
                    <a:pt x="343916" y="34798"/>
                  </a:lnTo>
                  <a:lnTo>
                    <a:pt x="339471" y="26162"/>
                  </a:lnTo>
                  <a:lnTo>
                    <a:pt x="330834" y="21717"/>
                  </a:lnTo>
                  <a:lnTo>
                    <a:pt x="320349" y="12858"/>
                  </a:lnTo>
                  <a:lnTo>
                    <a:pt x="309054" y="6000"/>
                  </a:lnTo>
                  <a:lnTo>
                    <a:pt x="297759" y="1571"/>
                  </a:lnTo>
                  <a:lnTo>
                    <a:pt x="287274" y="0"/>
                  </a:lnTo>
                  <a:close/>
                </a:path>
                <a:path w="574675" h="609600">
                  <a:moveTo>
                    <a:pt x="391668" y="30480"/>
                  </a:moveTo>
                  <a:lnTo>
                    <a:pt x="384496" y="30547"/>
                  </a:lnTo>
                  <a:lnTo>
                    <a:pt x="376491" y="31019"/>
                  </a:lnTo>
                  <a:lnTo>
                    <a:pt x="368486" y="32301"/>
                  </a:lnTo>
                  <a:lnTo>
                    <a:pt x="361314" y="34798"/>
                  </a:lnTo>
                  <a:lnTo>
                    <a:pt x="356870" y="34798"/>
                  </a:lnTo>
                  <a:lnTo>
                    <a:pt x="352551" y="39243"/>
                  </a:lnTo>
                  <a:lnTo>
                    <a:pt x="431885" y="39243"/>
                  </a:lnTo>
                  <a:lnTo>
                    <a:pt x="425533" y="35855"/>
                  </a:lnTo>
                  <a:lnTo>
                    <a:pt x="391668" y="3048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254745" y="1872233"/>
              <a:ext cx="2133600" cy="2133600"/>
            </a:xfrm>
            <a:custGeom>
              <a:avLst/>
              <a:gdLst/>
              <a:ahLst/>
              <a:cxnLst/>
              <a:rect l="l" t="t" r="r" b="b"/>
              <a:pathLst>
                <a:path w="2133600" h="2133600">
                  <a:moveTo>
                    <a:pt x="0" y="1066800"/>
                  </a:moveTo>
                  <a:lnTo>
                    <a:pt x="1097" y="1017969"/>
                  </a:lnTo>
                  <a:lnTo>
                    <a:pt x="4359" y="969703"/>
                  </a:lnTo>
                  <a:lnTo>
                    <a:pt x="9739" y="922046"/>
                  </a:lnTo>
                  <a:lnTo>
                    <a:pt x="17188" y="875047"/>
                  </a:lnTo>
                  <a:lnTo>
                    <a:pt x="26660" y="828753"/>
                  </a:lnTo>
                  <a:lnTo>
                    <a:pt x="38108" y="783210"/>
                  </a:lnTo>
                  <a:lnTo>
                    <a:pt x="51485" y="738466"/>
                  </a:lnTo>
                  <a:lnTo>
                    <a:pt x="66744" y="694568"/>
                  </a:lnTo>
                  <a:lnTo>
                    <a:pt x="83837" y="651563"/>
                  </a:lnTo>
                  <a:lnTo>
                    <a:pt x="102718" y="609498"/>
                  </a:lnTo>
                  <a:lnTo>
                    <a:pt x="123340" y="568420"/>
                  </a:lnTo>
                  <a:lnTo>
                    <a:pt x="145654" y="528376"/>
                  </a:lnTo>
                  <a:lnTo>
                    <a:pt x="169615" y="489413"/>
                  </a:lnTo>
                  <a:lnTo>
                    <a:pt x="195176" y="451579"/>
                  </a:lnTo>
                  <a:lnTo>
                    <a:pt x="222288" y="414920"/>
                  </a:lnTo>
                  <a:lnTo>
                    <a:pt x="250906" y="379484"/>
                  </a:lnTo>
                  <a:lnTo>
                    <a:pt x="280981" y="345317"/>
                  </a:lnTo>
                  <a:lnTo>
                    <a:pt x="312467" y="312467"/>
                  </a:lnTo>
                  <a:lnTo>
                    <a:pt x="345317" y="280981"/>
                  </a:lnTo>
                  <a:lnTo>
                    <a:pt x="379484" y="250906"/>
                  </a:lnTo>
                  <a:lnTo>
                    <a:pt x="414920" y="222288"/>
                  </a:lnTo>
                  <a:lnTo>
                    <a:pt x="451579" y="195176"/>
                  </a:lnTo>
                  <a:lnTo>
                    <a:pt x="489413" y="169615"/>
                  </a:lnTo>
                  <a:lnTo>
                    <a:pt x="528376" y="145654"/>
                  </a:lnTo>
                  <a:lnTo>
                    <a:pt x="568420" y="123340"/>
                  </a:lnTo>
                  <a:lnTo>
                    <a:pt x="609498" y="102718"/>
                  </a:lnTo>
                  <a:lnTo>
                    <a:pt x="651563" y="83837"/>
                  </a:lnTo>
                  <a:lnTo>
                    <a:pt x="694568" y="66744"/>
                  </a:lnTo>
                  <a:lnTo>
                    <a:pt x="738466" y="51485"/>
                  </a:lnTo>
                  <a:lnTo>
                    <a:pt x="783210" y="38108"/>
                  </a:lnTo>
                  <a:lnTo>
                    <a:pt x="828753" y="26660"/>
                  </a:lnTo>
                  <a:lnTo>
                    <a:pt x="875047" y="17188"/>
                  </a:lnTo>
                  <a:lnTo>
                    <a:pt x="922046" y="9739"/>
                  </a:lnTo>
                  <a:lnTo>
                    <a:pt x="969703" y="4359"/>
                  </a:lnTo>
                  <a:lnTo>
                    <a:pt x="1017969" y="1097"/>
                  </a:lnTo>
                  <a:lnTo>
                    <a:pt x="1066800" y="0"/>
                  </a:lnTo>
                  <a:lnTo>
                    <a:pt x="1115630" y="1097"/>
                  </a:lnTo>
                  <a:lnTo>
                    <a:pt x="1163896" y="4359"/>
                  </a:lnTo>
                  <a:lnTo>
                    <a:pt x="1211553" y="9739"/>
                  </a:lnTo>
                  <a:lnTo>
                    <a:pt x="1258552" y="17188"/>
                  </a:lnTo>
                  <a:lnTo>
                    <a:pt x="1304846" y="26660"/>
                  </a:lnTo>
                  <a:lnTo>
                    <a:pt x="1350389" y="38108"/>
                  </a:lnTo>
                  <a:lnTo>
                    <a:pt x="1395133" y="51485"/>
                  </a:lnTo>
                  <a:lnTo>
                    <a:pt x="1439031" y="66744"/>
                  </a:lnTo>
                  <a:lnTo>
                    <a:pt x="1482036" y="83837"/>
                  </a:lnTo>
                  <a:lnTo>
                    <a:pt x="1524101" y="102718"/>
                  </a:lnTo>
                  <a:lnTo>
                    <a:pt x="1565179" y="123340"/>
                  </a:lnTo>
                  <a:lnTo>
                    <a:pt x="1605223" y="145654"/>
                  </a:lnTo>
                  <a:lnTo>
                    <a:pt x="1644186" y="169615"/>
                  </a:lnTo>
                  <a:lnTo>
                    <a:pt x="1682020" y="195176"/>
                  </a:lnTo>
                  <a:lnTo>
                    <a:pt x="1718679" y="222288"/>
                  </a:lnTo>
                  <a:lnTo>
                    <a:pt x="1754115" y="250906"/>
                  </a:lnTo>
                  <a:lnTo>
                    <a:pt x="1788282" y="280981"/>
                  </a:lnTo>
                  <a:lnTo>
                    <a:pt x="1821132" y="312467"/>
                  </a:lnTo>
                  <a:lnTo>
                    <a:pt x="1852618" y="345317"/>
                  </a:lnTo>
                  <a:lnTo>
                    <a:pt x="1882693" y="379484"/>
                  </a:lnTo>
                  <a:lnTo>
                    <a:pt x="1911311" y="414920"/>
                  </a:lnTo>
                  <a:lnTo>
                    <a:pt x="1938423" y="451579"/>
                  </a:lnTo>
                  <a:lnTo>
                    <a:pt x="1963984" y="489413"/>
                  </a:lnTo>
                  <a:lnTo>
                    <a:pt x="1987945" y="528376"/>
                  </a:lnTo>
                  <a:lnTo>
                    <a:pt x="2010259" y="568420"/>
                  </a:lnTo>
                  <a:lnTo>
                    <a:pt x="2030881" y="609498"/>
                  </a:lnTo>
                  <a:lnTo>
                    <a:pt x="2049762" y="651563"/>
                  </a:lnTo>
                  <a:lnTo>
                    <a:pt x="2066855" y="694568"/>
                  </a:lnTo>
                  <a:lnTo>
                    <a:pt x="2082114" y="738466"/>
                  </a:lnTo>
                  <a:lnTo>
                    <a:pt x="2095491" y="783210"/>
                  </a:lnTo>
                  <a:lnTo>
                    <a:pt x="2106939" y="828753"/>
                  </a:lnTo>
                  <a:lnTo>
                    <a:pt x="2116411" y="875047"/>
                  </a:lnTo>
                  <a:lnTo>
                    <a:pt x="2123860" y="922046"/>
                  </a:lnTo>
                  <a:lnTo>
                    <a:pt x="2129240" y="969703"/>
                  </a:lnTo>
                  <a:lnTo>
                    <a:pt x="2132502" y="1017969"/>
                  </a:lnTo>
                  <a:lnTo>
                    <a:pt x="2133600" y="1066800"/>
                  </a:lnTo>
                  <a:lnTo>
                    <a:pt x="2132502" y="1115630"/>
                  </a:lnTo>
                  <a:lnTo>
                    <a:pt x="2129240" y="1163896"/>
                  </a:lnTo>
                  <a:lnTo>
                    <a:pt x="2123860" y="1211553"/>
                  </a:lnTo>
                  <a:lnTo>
                    <a:pt x="2116411" y="1258552"/>
                  </a:lnTo>
                  <a:lnTo>
                    <a:pt x="2106939" y="1304846"/>
                  </a:lnTo>
                  <a:lnTo>
                    <a:pt x="2095491" y="1350389"/>
                  </a:lnTo>
                  <a:lnTo>
                    <a:pt x="2082114" y="1395133"/>
                  </a:lnTo>
                  <a:lnTo>
                    <a:pt x="2066855" y="1439031"/>
                  </a:lnTo>
                  <a:lnTo>
                    <a:pt x="2049762" y="1482036"/>
                  </a:lnTo>
                  <a:lnTo>
                    <a:pt x="2030881" y="1524101"/>
                  </a:lnTo>
                  <a:lnTo>
                    <a:pt x="2010259" y="1565179"/>
                  </a:lnTo>
                  <a:lnTo>
                    <a:pt x="1987945" y="1605223"/>
                  </a:lnTo>
                  <a:lnTo>
                    <a:pt x="1963984" y="1644186"/>
                  </a:lnTo>
                  <a:lnTo>
                    <a:pt x="1938423" y="1682020"/>
                  </a:lnTo>
                  <a:lnTo>
                    <a:pt x="1911311" y="1718679"/>
                  </a:lnTo>
                  <a:lnTo>
                    <a:pt x="1882693" y="1754115"/>
                  </a:lnTo>
                  <a:lnTo>
                    <a:pt x="1852618" y="1788282"/>
                  </a:lnTo>
                  <a:lnTo>
                    <a:pt x="1821132" y="1821132"/>
                  </a:lnTo>
                  <a:lnTo>
                    <a:pt x="1788282" y="1852618"/>
                  </a:lnTo>
                  <a:lnTo>
                    <a:pt x="1754115" y="1882693"/>
                  </a:lnTo>
                  <a:lnTo>
                    <a:pt x="1718679" y="1911311"/>
                  </a:lnTo>
                  <a:lnTo>
                    <a:pt x="1682020" y="1938423"/>
                  </a:lnTo>
                  <a:lnTo>
                    <a:pt x="1644186" y="1963984"/>
                  </a:lnTo>
                  <a:lnTo>
                    <a:pt x="1605223" y="1987945"/>
                  </a:lnTo>
                  <a:lnTo>
                    <a:pt x="1565179" y="2010259"/>
                  </a:lnTo>
                  <a:lnTo>
                    <a:pt x="1524101" y="2030881"/>
                  </a:lnTo>
                  <a:lnTo>
                    <a:pt x="1482036" y="2049762"/>
                  </a:lnTo>
                  <a:lnTo>
                    <a:pt x="1439031" y="2066855"/>
                  </a:lnTo>
                  <a:lnTo>
                    <a:pt x="1395133" y="2082114"/>
                  </a:lnTo>
                  <a:lnTo>
                    <a:pt x="1350389" y="2095491"/>
                  </a:lnTo>
                  <a:lnTo>
                    <a:pt x="1304846" y="2106939"/>
                  </a:lnTo>
                  <a:lnTo>
                    <a:pt x="1258552" y="2116411"/>
                  </a:lnTo>
                  <a:lnTo>
                    <a:pt x="1211553" y="2123860"/>
                  </a:lnTo>
                  <a:lnTo>
                    <a:pt x="1163896" y="2129240"/>
                  </a:lnTo>
                  <a:lnTo>
                    <a:pt x="1115630" y="2132502"/>
                  </a:lnTo>
                  <a:lnTo>
                    <a:pt x="1066800" y="2133599"/>
                  </a:lnTo>
                  <a:lnTo>
                    <a:pt x="1017969" y="2132502"/>
                  </a:lnTo>
                  <a:lnTo>
                    <a:pt x="969703" y="2129240"/>
                  </a:lnTo>
                  <a:lnTo>
                    <a:pt x="922046" y="2123860"/>
                  </a:lnTo>
                  <a:lnTo>
                    <a:pt x="875047" y="2116411"/>
                  </a:lnTo>
                  <a:lnTo>
                    <a:pt x="828753" y="2106939"/>
                  </a:lnTo>
                  <a:lnTo>
                    <a:pt x="783210" y="2095491"/>
                  </a:lnTo>
                  <a:lnTo>
                    <a:pt x="738466" y="2082114"/>
                  </a:lnTo>
                  <a:lnTo>
                    <a:pt x="694568" y="2066855"/>
                  </a:lnTo>
                  <a:lnTo>
                    <a:pt x="651563" y="2049762"/>
                  </a:lnTo>
                  <a:lnTo>
                    <a:pt x="609498" y="2030881"/>
                  </a:lnTo>
                  <a:lnTo>
                    <a:pt x="568420" y="2010259"/>
                  </a:lnTo>
                  <a:lnTo>
                    <a:pt x="528376" y="1987945"/>
                  </a:lnTo>
                  <a:lnTo>
                    <a:pt x="489413" y="1963984"/>
                  </a:lnTo>
                  <a:lnTo>
                    <a:pt x="451579" y="1938423"/>
                  </a:lnTo>
                  <a:lnTo>
                    <a:pt x="414920" y="1911311"/>
                  </a:lnTo>
                  <a:lnTo>
                    <a:pt x="379484" y="1882693"/>
                  </a:lnTo>
                  <a:lnTo>
                    <a:pt x="345317" y="1852618"/>
                  </a:lnTo>
                  <a:lnTo>
                    <a:pt x="312467" y="1821132"/>
                  </a:lnTo>
                  <a:lnTo>
                    <a:pt x="280981" y="1788282"/>
                  </a:lnTo>
                  <a:lnTo>
                    <a:pt x="250906" y="1754115"/>
                  </a:lnTo>
                  <a:lnTo>
                    <a:pt x="222288" y="1718679"/>
                  </a:lnTo>
                  <a:lnTo>
                    <a:pt x="195176" y="1682020"/>
                  </a:lnTo>
                  <a:lnTo>
                    <a:pt x="169615" y="1644186"/>
                  </a:lnTo>
                  <a:lnTo>
                    <a:pt x="145654" y="1605223"/>
                  </a:lnTo>
                  <a:lnTo>
                    <a:pt x="123340" y="1565179"/>
                  </a:lnTo>
                  <a:lnTo>
                    <a:pt x="102718" y="1524101"/>
                  </a:lnTo>
                  <a:lnTo>
                    <a:pt x="83837" y="1482036"/>
                  </a:lnTo>
                  <a:lnTo>
                    <a:pt x="66744" y="1439031"/>
                  </a:lnTo>
                  <a:lnTo>
                    <a:pt x="51485" y="1395133"/>
                  </a:lnTo>
                  <a:lnTo>
                    <a:pt x="38108" y="1350389"/>
                  </a:lnTo>
                  <a:lnTo>
                    <a:pt x="26660" y="1304846"/>
                  </a:lnTo>
                  <a:lnTo>
                    <a:pt x="17188" y="1258552"/>
                  </a:lnTo>
                  <a:lnTo>
                    <a:pt x="9739" y="1211553"/>
                  </a:lnTo>
                  <a:lnTo>
                    <a:pt x="4359" y="1163896"/>
                  </a:lnTo>
                  <a:lnTo>
                    <a:pt x="1097" y="1115630"/>
                  </a:lnTo>
                  <a:lnTo>
                    <a:pt x="0" y="1066800"/>
                  </a:lnTo>
                  <a:close/>
                </a:path>
              </a:pathLst>
            </a:custGeom>
            <a:ln w="1270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321545" y="1872233"/>
              <a:ext cx="1066800" cy="1342390"/>
            </a:xfrm>
            <a:custGeom>
              <a:avLst/>
              <a:gdLst/>
              <a:ahLst/>
              <a:cxnLst/>
              <a:rect l="l" t="t" r="r" b="b"/>
              <a:pathLst>
                <a:path w="1066800" h="1342389">
                  <a:moveTo>
                    <a:pt x="0" y="0"/>
                  </a:moveTo>
                  <a:lnTo>
                    <a:pt x="48830" y="1097"/>
                  </a:lnTo>
                  <a:lnTo>
                    <a:pt x="97096" y="4359"/>
                  </a:lnTo>
                  <a:lnTo>
                    <a:pt x="144753" y="9739"/>
                  </a:lnTo>
                  <a:lnTo>
                    <a:pt x="191752" y="17188"/>
                  </a:lnTo>
                  <a:lnTo>
                    <a:pt x="238046" y="26660"/>
                  </a:lnTo>
                  <a:lnTo>
                    <a:pt x="283589" y="38108"/>
                  </a:lnTo>
                  <a:lnTo>
                    <a:pt x="328333" y="51485"/>
                  </a:lnTo>
                  <a:lnTo>
                    <a:pt x="372231" y="66744"/>
                  </a:lnTo>
                  <a:lnTo>
                    <a:pt x="415236" y="83837"/>
                  </a:lnTo>
                  <a:lnTo>
                    <a:pt x="457301" y="102718"/>
                  </a:lnTo>
                  <a:lnTo>
                    <a:pt x="498379" y="123340"/>
                  </a:lnTo>
                  <a:lnTo>
                    <a:pt x="538423" y="145654"/>
                  </a:lnTo>
                  <a:lnTo>
                    <a:pt x="577386" y="169615"/>
                  </a:lnTo>
                  <a:lnTo>
                    <a:pt x="615220" y="195176"/>
                  </a:lnTo>
                  <a:lnTo>
                    <a:pt x="651879" y="222288"/>
                  </a:lnTo>
                  <a:lnTo>
                    <a:pt x="687315" y="250906"/>
                  </a:lnTo>
                  <a:lnTo>
                    <a:pt x="721482" y="280981"/>
                  </a:lnTo>
                  <a:lnTo>
                    <a:pt x="754332" y="312467"/>
                  </a:lnTo>
                  <a:lnTo>
                    <a:pt x="785818" y="345317"/>
                  </a:lnTo>
                  <a:lnTo>
                    <a:pt x="815893" y="379484"/>
                  </a:lnTo>
                  <a:lnTo>
                    <a:pt x="844511" y="414920"/>
                  </a:lnTo>
                  <a:lnTo>
                    <a:pt x="871623" y="451579"/>
                  </a:lnTo>
                  <a:lnTo>
                    <a:pt x="897184" y="489413"/>
                  </a:lnTo>
                  <a:lnTo>
                    <a:pt x="921145" y="528376"/>
                  </a:lnTo>
                  <a:lnTo>
                    <a:pt x="943459" y="568420"/>
                  </a:lnTo>
                  <a:lnTo>
                    <a:pt x="964081" y="609498"/>
                  </a:lnTo>
                  <a:lnTo>
                    <a:pt x="982962" y="651563"/>
                  </a:lnTo>
                  <a:lnTo>
                    <a:pt x="1000055" y="694568"/>
                  </a:lnTo>
                  <a:lnTo>
                    <a:pt x="1015314" y="738466"/>
                  </a:lnTo>
                  <a:lnTo>
                    <a:pt x="1028691" y="783210"/>
                  </a:lnTo>
                  <a:lnTo>
                    <a:pt x="1040139" y="828753"/>
                  </a:lnTo>
                  <a:lnTo>
                    <a:pt x="1049611" y="875047"/>
                  </a:lnTo>
                  <a:lnTo>
                    <a:pt x="1057060" y="922046"/>
                  </a:lnTo>
                  <a:lnTo>
                    <a:pt x="1062440" y="969703"/>
                  </a:lnTo>
                  <a:lnTo>
                    <a:pt x="1065702" y="1017969"/>
                  </a:lnTo>
                  <a:lnTo>
                    <a:pt x="1066800" y="1066800"/>
                  </a:lnTo>
                  <a:lnTo>
                    <a:pt x="1065785" y="1113293"/>
                  </a:lnTo>
                  <a:lnTo>
                    <a:pt x="1062750" y="1159641"/>
                  </a:lnTo>
                  <a:lnTo>
                    <a:pt x="1057703" y="1205785"/>
                  </a:lnTo>
                  <a:lnTo>
                    <a:pt x="1050656" y="1251664"/>
                  </a:lnTo>
                  <a:lnTo>
                    <a:pt x="1041620" y="1297219"/>
                  </a:lnTo>
                  <a:lnTo>
                    <a:pt x="1030604" y="1342389"/>
                  </a:lnTo>
                </a:path>
              </a:pathLst>
            </a:custGeom>
            <a:ln w="127000">
              <a:solidFill>
                <a:srgbClr val="172C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52900" y="2903220"/>
            <a:ext cx="70103" cy="70103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70832" y="2903220"/>
            <a:ext cx="70103" cy="70103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88764" y="2903220"/>
            <a:ext cx="68580" cy="70103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7429500" y="2903220"/>
            <a:ext cx="70485" cy="70485"/>
            <a:chOff x="7429500" y="2903220"/>
            <a:chExt cx="70485" cy="70485"/>
          </a:xfrm>
        </p:grpSpPr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29500" y="2903220"/>
              <a:ext cx="70103" cy="7010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29500" y="2903220"/>
              <a:ext cx="70103" cy="70103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7647431" y="2903220"/>
            <a:ext cx="70485" cy="70485"/>
            <a:chOff x="7647431" y="2903220"/>
            <a:chExt cx="70485" cy="70485"/>
          </a:xfrm>
        </p:grpSpPr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47431" y="2903220"/>
              <a:ext cx="70103" cy="7010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47431" y="2903220"/>
              <a:ext cx="70103" cy="70103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7865364" y="2903220"/>
            <a:ext cx="68580" cy="70485"/>
            <a:chOff x="7865364" y="2903220"/>
            <a:chExt cx="68580" cy="70485"/>
          </a:xfrm>
        </p:grpSpPr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65364" y="2903220"/>
              <a:ext cx="68579" cy="7010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65364" y="2903220"/>
              <a:ext cx="68579" cy="701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4340" y="2654807"/>
            <a:ext cx="3644265" cy="4203700"/>
          </a:xfrm>
          <a:custGeom>
            <a:avLst/>
            <a:gdLst/>
            <a:ahLst/>
            <a:cxnLst/>
            <a:rect l="l" t="t" r="r" b="b"/>
            <a:pathLst>
              <a:path w="3644265" h="4203700">
                <a:moveTo>
                  <a:pt x="3643884" y="0"/>
                </a:moveTo>
                <a:lnTo>
                  <a:pt x="0" y="0"/>
                </a:lnTo>
                <a:lnTo>
                  <a:pt x="0" y="4203192"/>
                </a:lnTo>
                <a:lnTo>
                  <a:pt x="3643884" y="4203192"/>
                </a:lnTo>
                <a:lnTo>
                  <a:pt x="3643884" y="0"/>
                </a:lnTo>
                <a:close/>
              </a:path>
            </a:pathLst>
          </a:custGeom>
          <a:solidFill>
            <a:srgbClr val="1B2974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32147" y="1892807"/>
            <a:ext cx="3644265" cy="4965700"/>
          </a:xfrm>
          <a:custGeom>
            <a:avLst/>
            <a:gdLst/>
            <a:ahLst/>
            <a:cxnLst/>
            <a:rect l="l" t="t" r="r" b="b"/>
            <a:pathLst>
              <a:path w="3644265" h="4965700">
                <a:moveTo>
                  <a:pt x="3643884" y="0"/>
                </a:moveTo>
                <a:lnTo>
                  <a:pt x="0" y="0"/>
                </a:lnTo>
                <a:lnTo>
                  <a:pt x="0" y="4965192"/>
                </a:lnTo>
                <a:lnTo>
                  <a:pt x="3643884" y="4965192"/>
                </a:lnTo>
                <a:lnTo>
                  <a:pt x="3643884" y="0"/>
                </a:lnTo>
                <a:close/>
              </a:path>
            </a:pathLst>
          </a:custGeom>
          <a:solidFill>
            <a:srgbClr val="1B2974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8029956" y="1033271"/>
            <a:ext cx="3644265" cy="5824855"/>
            <a:chOff x="8029956" y="1033271"/>
            <a:chExt cx="3644265" cy="5824855"/>
          </a:xfrm>
        </p:grpSpPr>
        <p:sp>
          <p:nvSpPr>
            <p:cNvPr id="5" name="object 5"/>
            <p:cNvSpPr/>
            <p:nvPr/>
          </p:nvSpPr>
          <p:spPr>
            <a:xfrm>
              <a:off x="8029956" y="1033271"/>
              <a:ext cx="3644265" cy="5824855"/>
            </a:xfrm>
            <a:custGeom>
              <a:avLst/>
              <a:gdLst/>
              <a:ahLst/>
              <a:cxnLst/>
              <a:rect l="l" t="t" r="r" b="b"/>
              <a:pathLst>
                <a:path w="3644265" h="5824855">
                  <a:moveTo>
                    <a:pt x="3643884" y="0"/>
                  </a:moveTo>
                  <a:lnTo>
                    <a:pt x="0" y="0"/>
                  </a:lnTo>
                  <a:lnTo>
                    <a:pt x="0" y="5824728"/>
                  </a:lnTo>
                  <a:lnTo>
                    <a:pt x="3643884" y="5824728"/>
                  </a:lnTo>
                  <a:lnTo>
                    <a:pt x="3643884" y="0"/>
                  </a:lnTo>
                  <a:close/>
                </a:path>
              </a:pathLst>
            </a:custGeom>
            <a:solidFill>
              <a:srgbClr val="1B2974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62188" y="3528060"/>
              <a:ext cx="3049905" cy="231775"/>
            </a:xfrm>
            <a:custGeom>
              <a:avLst/>
              <a:gdLst/>
              <a:ahLst/>
              <a:cxnLst/>
              <a:rect l="l" t="t" r="r" b="b"/>
              <a:pathLst>
                <a:path w="3049904" h="231775">
                  <a:moveTo>
                    <a:pt x="2933700" y="0"/>
                  </a:moveTo>
                  <a:lnTo>
                    <a:pt x="2933700" y="57912"/>
                  </a:lnTo>
                  <a:lnTo>
                    <a:pt x="0" y="57912"/>
                  </a:lnTo>
                  <a:lnTo>
                    <a:pt x="0" y="173735"/>
                  </a:lnTo>
                  <a:lnTo>
                    <a:pt x="2933700" y="173735"/>
                  </a:lnTo>
                  <a:lnTo>
                    <a:pt x="2933700" y="231647"/>
                  </a:lnTo>
                  <a:lnTo>
                    <a:pt x="3049523" y="115823"/>
                  </a:lnTo>
                  <a:lnTo>
                    <a:pt x="2933700" y="0"/>
                  </a:lnTo>
                  <a:close/>
                </a:path>
              </a:pathLst>
            </a:custGeom>
            <a:solidFill>
              <a:srgbClr val="132A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852025" y="1668018"/>
              <a:ext cx="798830" cy="1045210"/>
            </a:xfrm>
            <a:custGeom>
              <a:avLst/>
              <a:gdLst/>
              <a:ahLst/>
              <a:cxnLst/>
              <a:rect l="l" t="t" r="r" b="b"/>
              <a:pathLst>
                <a:path w="798829" h="1045210">
                  <a:moveTo>
                    <a:pt x="0" y="0"/>
                  </a:moveTo>
                  <a:lnTo>
                    <a:pt x="0" y="199517"/>
                  </a:lnTo>
                  <a:lnTo>
                    <a:pt x="47021" y="201368"/>
                  </a:lnTo>
                  <a:lnTo>
                    <a:pt x="93662" y="206898"/>
                  </a:lnTo>
                  <a:lnTo>
                    <a:pt x="139731" y="216072"/>
                  </a:lnTo>
                  <a:lnTo>
                    <a:pt x="185039" y="228854"/>
                  </a:lnTo>
                  <a:lnTo>
                    <a:pt x="231140" y="245923"/>
                  </a:lnTo>
                  <a:lnTo>
                    <a:pt x="275006" y="266333"/>
                  </a:lnTo>
                  <a:lnTo>
                    <a:pt x="316536" y="289888"/>
                  </a:lnTo>
                  <a:lnTo>
                    <a:pt x="355632" y="316394"/>
                  </a:lnTo>
                  <a:lnTo>
                    <a:pt x="392195" y="345658"/>
                  </a:lnTo>
                  <a:lnTo>
                    <a:pt x="426127" y="377485"/>
                  </a:lnTo>
                  <a:lnTo>
                    <a:pt x="457328" y="411681"/>
                  </a:lnTo>
                  <a:lnTo>
                    <a:pt x="485699" y="448051"/>
                  </a:lnTo>
                  <a:lnTo>
                    <a:pt x="511142" y="486403"/>
                  </a:lnTo>
                  <a:lnTo>
                    <a:pt x="533558" y="526542"/>
                  </a:lnTo>
                  <a:lnTo>
                    <a:pt x="552848" y="568272"/>
                  </a:lnTo>
                  <a:lnTo>
                    <a:pt x="568913" y="611402"/>
                  </a:lnTo>
                  <a:lnTo>
                    <a:pt x="581654" y="655736"/>
                  </a:lnTo>
                  <a:lnTo>
                    <a:pt x="590972" y="701080"/>
                  </a:lnTo>
                  <a:lnTo>
                    <a:pt x="596769" y="747240"/>
                  </a:lnTo>
                  <a:lnTo>
                    <a:pt x="598945" y="794022"/>
                  </a:lnTo>
                  <a:lnTo>
                    <a:pt x="597402" y="841232"/>
                  </a:lnTo>
                  <a:lnTo>
                    <a:pt x="592040" y="888675"/>
                  </a:lnTo>
                  <a:lnTo>
                    <a:pt x="582762" y="936159"/>
                  </a:lnTo>
                  <a:lnTo>
                    <a:pt x="569468" y="983488"/>
                  </a:lnTo>
                  <a:lnTo>
                    <a:pt x="759332" y="1045083"/>
                  </a:lnTo>
                  <a:lnTo>
                    <a:pt x="773349" y="996889"/>
                  </a:lnTo>
                  <a:lnTo>
                    <a:pt x="784294" y="947963"/>
                  </a:lnTo>
                  <a:lnTo>
                    <a:pt x="792141" y="898458"/>
                  </a:lnTo>
                  <a:lnTo>
                    <a:pt x="796868" y="848527"/>
                  </a:lnTo>
                  <a:lnTo>
                    <a:pt x="798449" y="798322"/>
                  </a:lnTo>
                  <a:lnTo>
                    <a:pt x="796991" y="749686"/>
                  </a:lnTo>
                  <a:lnTo>
                    <a:pt x="792675" y="701821"/>
                  </a:lnTo>
                  <a:lnTo>
                    <a:pt x="785584" y="654811"/>
                  </a:lnTo>
                  <a:lnTo>
                    <a:pt x="775800" y="608739"/>
                  </a:lnTo>
                  <a:lnTo>
                    <a:pt x="763409" y="563689"/>
                  </a:lnTo>
                  <a:lnTo>
                    <a:pt x="748492" y="519744"/>
                  </a:lnTo>
                  <a:lnTo>
                    <a:pt x="731135" y="476987"/>
                  </a:lnTo>
                  <a:lnTo>
                    <a:pt x="711420" y="435503"/>
                  </a:lnTo>
                  <a:lnTo>
                    <a:pt x="689431" y="395374"/>
                  </a:lnTo>
                  <a:lnTo>
                    <a:pt x="665251" y="356684"/>
                  </a:lnTo>
                  <a:lnTo>
                    <a:pt x="638964" y="319517"/>
                  </a:lnTo>
                  <a:lnTo>
                    <a:pt x="610654" y="283955"/>
                  </a:lnTo>
                  <a:lnTo>
                    <a:pt x="580404" y="250083"/>
                  </a:lnTo>
                  <a:lnTo>
                    <a:pt x="548298" y="217984"/>
                  </a:lnTo>
                  <a:lnTo>
                    <a:pt x="514419" y="187741"/>
                  </a:lnTo>
                  <a:lnTo>
                    <a:pt x="478850" y="159437"/>
                  </a:lnTo>
                  <a:lnTo>
                    <a:pt x="441676" y="133158"/>
                  </a:lnTo>
                  <a:lnTo>
                    <a:pt x="402980" y="108984"/>
                  </a:lnTo>
                  <a:lnTo>
                    <a:pt x="362845" y="87001"/>
                  </a:lnTo>
                  <a:lnTo>
                    <a:pt x="321355" y="67292"/>
                  </a:lnTo>
                  <a:lnTo>
                    <a:pt x="278593" y="49940"/>
                  </a:lnTo>
                  <a:lnTo>
                    <a:pt x="234644" y="35028"/>
                  </a:lnTo>
                  <a:lnTo>
                    <a:pt x="189590" y="22640"/>
                  </a:lnTo>
                  <a:lnTo>
                    <a:pt x="143515" y="12860"/>
                  </a:lnTo>
                  <a:lnTo>
                    <a:pt x="96502" y="5771"/>
                  </a:lnTo>
                  <a:lnTo>
                    <a:pt x="48636" y="14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852025" y="1668018"/>
              <a:ext cx="798830" cy="1045210"/>
            </a:xfrm>
            <a:custGeom>
              <a:avLst/>
              <a:gdLst/>
              <a:ahLst/>
              <a:cxnLst/>
              <a:rect l="l" t="t" r="r" b="b"/>
              <a:pathLst>
                <a:path w="798829" h="1045210">
                  <a:moveTo>
                    <a:pt x="0" y="0"/>
                  </a:moveTo>
                  <a:lnTo>
                    <a:pt x="48636" y="1456"/>
                  </a:lnTo>
                  <a:lnTo>
                    <a:pt x="96502" y="5771"/>
                  </a:lnTo>
                  <a:lnTo>
                    <a:pt x="143515" y="12860"/>
                  </a:lnTo>
                  <a:lnTo>
                    <a:pt x="189590" y="22640"/>
                  </a:lnTo>
                  <a:lnTo>
                    <a:pt x="234644" y="35028"/>
                  </a:lnTo>
                  <a:lnTo>
                    <a:pt x="278593" y="49940"/>
                  </a:lnTo>
                  <a:lnTo>
                    <a:pt x="321355" y="67292"/>
                  </a:lnTo>
                  <a:lnTo>
                    <a:pt x="362845" y="87001"/>
                  </a:lnTo>
                  <a:lnTo>
                    <a:pt x="402980" y="108984"/>
                  </a:lnTo>
                  <a:lnTo>
                    <a:pt x="441676" y="133158"/>
                  </a:lnTo>
                  <a:lnTo>
                    <a:pt x="478850" y="159437"/>
                  </a:lnTo>
                  <a:lnTo>
                    <a:pt x="514419" y="187741"/>
                  </a:lnTo>
                  <a:lnTo>
                    <a:pt x="548298" y="217984"/>
                  </a:lnTo>
                  <a:lnTo>
                    <a:pt x="580404" y="250083"/>
                  </a:lnTo>
                  <a:lnTo>
                    <a:pt x="610654" y="283955"/>
                  </a:lnTo>
                  <a:lnTo>
                    <a:pt x="638964" y="319517"/>
                  </a:lnTo>
                  <a:lnTo>
                    <a:pt x="665251" y="356684"/>
                  </a:lnTo>
                  <a:lnTo>
                    <a:pt x="689431" y="395374"/>
                  </a:lnTo>
                  <a:lnTo>
                    <a:pt x="711420" y="435503"/>
                  </a:lnTo>
                  <a:lnTo>
                    <a:pt x="731135" y="476987"/>
                  </a:lnTo>
                  <a:lnTo>
                    <a:pt x="748492" y="519744"/>
                  </a:lnTo>
                  <a:lnTo>
                    <a:pt x="763409" y="563689"/>
                  </a:lnTo>
                  <a:lnTo>
                    <a:pt x="775800" y="608739"/>
                  </a:lnTo>
                  <a:lnTo>
                    <a:pt x="785584" y="654811"/>
                  </a:lnTo>
                  <a:lnTo>
                    <a:pt x="792675" y="701821"/>
                  </a:lnTo>
                  <a:lnTo>
                    <a:pt x="796991" y="749686"/>
                  </a:lnTo>
                  <a:lnTo>
                    <a:pt x="798449" y="798322"/>
                  </a:lnTo>
                  <a:lnTo>
                    <a:pt x="796868" y="848527"/>
                  </a:lnTo>
                  <a:lnTo>
                    <a:pt x="792141" y="898458"/>
                  </a:lnTo>
                  <a:lnTo>
                    <a:pt x="784294" y="947963"/>
                  </a:lnTo>
                  <a:lnTo>
                    <a:pt x="773349" y="996889"/>
                  </a:lnTo>
                  <a:lnTo>
                    <a:pt x="759332" y="1045083"/>
                  </a:lnTo>
                  <a:lnTo>
                    <a:pt x="569468" y="983488"/>
                  </a:lnTo>
                  <a:lnTo>
                    <a:pt x="582762" y="936159"/>
                  </a:lnTo>
                  <a:lnTo>
                    <a:pt x="592040" y="888675"/>
                  </a:lnTo>
                  <a:lnTo>
                    <a:pt x="597402" y="841232"/>
                  </a:lnTo>
                  <a:lnTo>
                    <a:pt x="598945" y="794022"/>
                  </a:lnTo>
                  <a:lnTo>
                    <a:pt x="596769" y="747240"/>
                  </a:lnTo>
                  <a:lnTo>
                    <a:pt x="590972" y="701080"/>
                  </a:lnTo>
                  <a:lnTo>
                    <a:pt x="581654" y="655736"/>
                  </a:lnTo>
                  <a:lnTo>
                    <a:pt x="568913" y="611402"/>
                  </a:lnTo>
                  <a:lnTo>
                    <a:pt x="552848" y="568272"/>
                  </a:lnTo>
                  <a:lnTo>
                    <a:pt x="533558" y="526542"/>
                  </a:lnTo>
                  <a:lnTo>
                    <a:pt x="511142" y="486403"/>
                  </a:lnTo>
                  <a:lnTo>
                    <a:pt x="485699" y="448051"/>
                  </a:lnTo>
                  <a:lnTo>
                    <a:pt x="457328" y="411681"/>
                  </a:lnTo>
                  <a:lnTo>
                    <a:pt x="426127" y="377485"/>
                  </a:lnTo>
                  <a:lnTo>
                    <a:pt x="392195" y="345658"/>
                  </a:lnTo>
                  <a:lnTo>
                    <a:pt x="355632" y="316394"/>
                  </a:lnTo>
                  <a:lnTo>
                    <a:pt x="316536" y="289888"/>
                  </a:lnTo>
                  <a:lnTo>
                    <a:pt x="275006" y="266333"/>
                  </a:lnTo>
                  <a:lnTo>
                    <a:pt x="231140" y="245923"/>
                  </a:lnTo>
                  <a:lnTo>
                    <a:pt x="185039" y="228854"/>
                  </a:lnTo>
                  <a:lnTo>
                    <a:pt x="139731" y="216072"/>
                  </a:lnTo>
                  <a:lnTo>
                    <a:pt x="93662" y="206898"/>
                  </a:lnTo>
                  <a:lnTo>
                    <a:pt x="47021" y="201368"/>
                  </a:lnTo>
                  <a:lnTo>
                    <a:pt x="0" y="199517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382760" y="2651505"/>
              <a:ext cx="1228725" cy="614045"/>
            </a:xfrm>
            <a:custGeom>
              <a:avLst/>
              <a:gdLst/>
              <a:ahLst/>
              <a:cxnLst/>
              <a:rect l="l" t="t" r="r" b="b"/>
              <a:pathLst>
                <a:path w="1228725" h="614045">
                  <a:moveTo>
                    <a:pt x="1038733" y="0"/>
                  </a:moveTo>
                  <a:lnTo>
                    <a:pt x="1022510" y="44112"/>
                  </a:lnTo>
                  <a:lnTo>
                    <a:pt x="1002871" y="86772"/>
                  </a:lnTo>
                  <a:lnTo>
                    <a:pt x="979922" y="127765"/>
                  </a:lnTo>
                  <a:lnTo>
                    <a:pt x="953770" y="166878"/>
                  </a:lnTo>
                  <a:lnTo>
                    <a:pt x="923289" y="205448"/>
                  </a:lnTo>
                  <a:lnTo>
                    <a:pt x="890323" y="240860"/>
                  </a:lnTo>
                  <a:lnTo>
                    <a:pt x="855086" y="273080"/>
                  </a:lnTo>
                  <a:lnTo>
                    <a:pt x="817793" y="302074"/>
                  </a:lnTo>
                  <a:lnTo>
                    <a:pt x="778660" y="327806"/>
                  </a:lnTo>
                  <a:lnTo>
                    <a:pt x="737903" y="350244"/>
                  </a:lnTo>
                  <a:lnTo>
                    <a:pt x="695735" y="369354"/>
                  </a:lnTo>
                  <a:lnTo>
                    <a:pt x="652373" y="385100"/>
                  </a:lnTo>
                  <a:lnTo>
                    <a:pt x="608032" y="397449"/>
                  </a:lnTo>
                  <a:lnTo>
                    <a:pt x="562927" y="406368"/>
                  </a:lnTo>
                  <a:lnTo>
                    <a:pt x="517273" y="411821"/>
                  </a:lnTo>
                  <a:lnTo>
                    <a:pt x="471286" y="413775"/>
                  </a:lnTo>
                  <a:lnTo>
                    <a:pt x="425181" y="412195"/>
                  </a:lnTo>
                  <a:lnTo>
                    <a:pt x="379173" y="407048"/>
                  </a:lnTo>
                  <a:lnTo>
                    <a:pt x="333478" y="398299"/>
                  </a:lnTo>
                  <a:lnTo>
                    <a:pt x="288310" y="385915"/>
                  </a:lnTo>
                  <a:lnTo>
                    <a:pt x="243885" y="369861"/>
                  </a:lnTo>
                  <a:lnTo>
                    <a:pt x="200418" y="350103"/>
                  </a:lnTo>
                  <a:lnTo>
                    <a:pt x="158125" y="326607"/>
                  </a:lnTo>
                  <a:lnTo>
                    <a:pt x="117221" y="299339"/>
                  </a:lnTo>
                  <a:lnTo>
                    <a:pt x="0" y="460883"/>
                  </a:lnTo>
                  <a:lnTo>
                    <a:pt x="41489" y="489112"/>
                  </a:lnTo>
                  <a:lnTo>
                    <a:pt x="84630" y="514629"/>
                  </a:lnTo>
                  <a:lnTo>
                    <a:pt x="129277" y="537372"/>
                  </a:lnTo>
                  <a:lnTo>
                    <a:pt x="175284" y="557281"/>
                  </a:lnTo>
                  <a:lnTo>
                    <a:pt x="222504" y="574294"/>
                  </a:lnTo>
                  <a:lnTo>
                    <a:pt x="269209" y="587938"/>
                  </a:lnTo>
                  <a:lnTo>
                    <a:pt x="316065" y="598627"/>
                  </a:lnTo>
                  <a:lnTo>
                    <a:pt x="362967" y="606412"/>
                  </a:lnTo>
                  <a:lnTo>
                    <a:pt x="409809" y="611347"/>
                  </a:lnTo>
                  <a:lnTo>
                    <a:pt x="456486" y="613486"/>
                  </a:lnTo>
                  <a:lnTo>
                    <a:pt x="502893" y="612883"/>
                  </a:lnTo>
                  <a:lnTo>
                    <a:pt x="548924" y="609591"/>
                  </a:lnTo>
                  <a:lnTo>
                    <a:pt x="594475" y="603664"/>
                  </a:lnTo>
                  <a:lnTo>
                    <a:pt x="639440" y="595154"/>
                  </a:lnTo>
                  <a:lnTo>
                    <a:pt x="683713" y="584117"/>
                  </a:lnTo>
                  <a:lnTo>
                    <a:pt x="727190" y="570605"/>
                  </a:lnTo>
                  <a:lnTo>
                    <a:pt x="769765" y="554672"/>
                  </a:lnTo>
                  <a:lnTo>
                    <a:pt x="811333" y="536372"/>
                  </a:lnTo>
                  <a:lnTo>
                    <a:pt x="851789" y="515758"/>
                  </a:lnTo>
                  <a:lnTo>
                    <a:pt x="891027" y="492884"/>
                  </a:lnTo>
                  <a:lnTo>
                    <a:pt x="928942" y="467803"/>
                  </a:lnTo>
                  <a:lnTo>
                    <a:pt x="965429" y="440569"/>
                  </a:lnTo>
                  <a:lnTo>
                    <a:pt x="1000383" y="411235"/>
                  </a:lnTo>
                  <a:lnTo>
                    <a:pt x="1033698" y="379855"/>
                  </a:lnTo>
                  <a:lnTo>
                    <a:pt x="1065270" y="346483"/>
                  </a:lnTo>
                  <a:lnTo>
                    <a:pt x="1094992" y="311173"/>
                  </a:lnTo>
                  <a:lnTo>
                    <a:pt x="1122759" y="273977"/>
                  </a:lnTo>
                  <a:lnTo>
                    <a:pt x="1148467" y="234949"/>
                  </a:lnTo>
                  <a:lnTo>
                    <a:pt x="1172011" y="194144"/>
                  </a:lnTo>
                  <a:lnTo>
                    <a:pt x="1193283" y="151614"/>
                  </a:lnTo>
                  <a:lnTo>
                    <a:pt x="1212181" y="107413"/>
                  </a:lnTo>
                  <a:lnTo>
                    <a:pt x="1228598" y="61595"/>
                  </a:lnTo>
                  <a:lnTo>
                    <a:pt x="1038733" y="0"/>
                  </a:lnTo>
                  <a:close/>
                </a:path>
              </a:pathLst>
            </a:custGeom>
            <a:solidFill>
              <a:srgbClr val="1E2D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382760" y="2651505"/>
              <a:ext cx="1228725" cy="614045"/>
            </a:xfrm>
            <a:custGeom>
              <a:avLst/>
              <a:gdLst/>
              <a:ahLst/>
              <a:cxnLst/>
              <a:rect l="l" t="t" r="r" b="b"/>
              <a:pathLst>
                <a:path w="1228725" h="614045">
                  <a:moveTo>
                    <a:pt x="1228598" y="61595"/>
                  </a:moveTo>
                  <a:lnTo>
                    <a:pt x="1212181" y="107413"/>
                  </a:lnTo>
                  <a:lnTo>
                    <a:pt x="1193283" y="151614"/>
                  </a:lnTo>
                  <a:lnTo>
                    <a:pt x="1172011" y="194144"/>
                  </a:lnTo>
                  <a:lnTo>
                    <a:pt x="1148467" y="234949"/>
                  </a:lnTo>
                  <a:lnTo>
                    <a:pt x="1122759" y="273977"/>
                  </a:lnTo>
                  <a:lnTo>
                    <a:pt x="1094992" y="311173"/>
                  </a:lnTo>
                  <a:lnTo>
                    <a:pt x="1065270" y="346483"/>
                  </a:lnTo>
                  <a:lnTo>
                    <a:pt x="1033698" y="379855"/>
                  </a:lnTo>
                  <a:lnTo>
                    <a:pt x="1000383" y="411235"/>
                  </a:lnTo>
                  <a:lnTo>
                    <a:pt x="965429" y="440569"/>
                  </a:lnTo>
                  <a:lnTo>
                    <a:pt x="928942" y="467803"/>
                  </a:lnTo>
                  <a:lnTo>
                    <a:pt x="891027" y="492884"/>
                  </a:lnTo>
                  <a:lnTo>
                    <a:pt x="851789" y="515758"/>
                  </a:lnTo>
                  <a:lnTo>
                    <a:pt x="811333" y="536372"/>
                  </a:lnTo>
                  <a:lnTo>
                    <a:pt x="769765" y="554672"/>
                  </a:lnTo>
                  <a:lnTo>
                    <a:pt x="727190" y="570605"/>
                  </a:lnTo>
                  <a:lnTo>
                    <a:pt x="683713" y="584117"/>
                  </a:lnTo>
                  <a:lnTo>
                    <a:pt x="639440" y="595154"/>
                  </a:lnTo>
                  <a:lnTo>
                    <a:pt x="594475" y="603664"/>
                  </a:lnTo>
                  <a:lnTo>
                    <a:pt x="548924" y="609591"/>
                  </a:lnTo>
                  <a:lnTo>
                    <a:pt x="502893" y="612883"/>
                  </a:lnTo>
                  <a:lnTo>
                    <a:pt x="456486" y="613486"/>
                  </a:lnTo>
                  <a:lnTo>
                    <a:pt x="409809" y="611347"/>
                  </a:lnTo>
                  <a:lnTo>
                    <a:pt x="362967" y="606412"/>
                  </a:lnTo>
                  <a:lnTo>
                    <a:pt x="316065" y="598627"/>
                  </a:lnTo>
                  <a:lnTo>
                    <a:pt x="269209" y="587938"/>
                  </a:lnTo>
                  <a:lnTo>
                    <a:pt x="222504" y="574294"/>
                  </a:lnTo>
                  <a:lnTo>
                    <a:pt x="175284" y="557281"/>
                  </a:lnTo>
                  <a:lnTo>
                    <a:pt x="129277" y="537372"/>
                  </a:lnTo>
                  <a:lnTo>
                    <a:pt x="84630" y="514629"/>
                  </a:lnTo>
                  <a:lnTo>
                    <a:pt x="41489" y="489112"/>
                  </a:lnTo>
                  <a:lnTo>
                    <a:pt x="0" y="460883"/>
                  </a:lnTo>
                  <a:lnTo>
                    <a:pt x="117221" y="299339"/>
                  </a:lnTo>
                  <a:lnTo>
                    <a:pt x="158125" y="326607"/>
                  </a:lnTo>
                  <a:lnTo>
                    <a:pt x="200418" y="350103"/>
                  </a:lnTo>
                  <a:lnTo>
                    <a:pt x="243885" y="369861"/>
                  </a:lnTo>
                  <a:lnTo>
                    <a:pt x="288310" y="385915"/>
                  </a:lnTo>
                  <a:lnTo>
                    <a:pt x="333478" y="398299"/>
                  </a:lnTo>
                  <a:lnTo>
                    <a:pt x="379173" y="407048"/>
                  </a:lnTo>
                  <a:lnTo>
                    <a:pt x="425181" y="412195"/>
                  </a:lnTo>
                  <a:lnTo>
                    <a:pt x="471286" y="413775"/>
                  </a:lnTo>
                  <a:lnTo>
                    <a:pt x="517273" y="411821"/>
                  </a:lnTo>
                  <a:lnTo>
                    <a:pt x="562927" y="406368"/>
                  </a:lnTo>
                  <a:lnTo>
                    <a:pt x="608032" y="397449"/>
                  </a:lnTo>
                  <a:lnTo>
                    <a:pt x="652373" y="385100"/>
                  </a:lnTo>
                  <a:lnTo>
                    <a:pt x="695735" y="369354"/>
                  </a:lnTo>
                  <a:lnTo>
                    <a:pt x="737903" y="350244"/>
                  </a:lnTo>
                  <a:lnTo>
                    <a:pt x="778660" y="327806"/>
                  </a:lnTo>
                  <a:lnTo>
                    <a:pt x="817793" y="302074"/>
                  </a:lnTo>
                  <a:lnTo>
                    <a:pt x="855086" y="273080"/>
                  </a:lnTo>
                  <a:lnTo>
                    <a:pt x="890323" y="240860"/>
                  </a:lnTo>
                  <a:lnTo>
                    <a:pt x="923289" y="205448"/>
                  </a:lnTo>
                  <a:lnTo>
                    <a:pt x="953770" y="166878"/>
                  </a:lnTo>
                  <a:lnTo>
                    <a:pt x="979922" y="127765"/>
                  </a:lnTo>
                  <a:lnTo>
                    <a:pt x="1002871" y="86772"/>
                  </a:lnTo>
                  <a:lnTo>
                    <a:pt x="1022510" y="44112"/>
                  </a:lnTo>
                  <a:lnTo>
                    <a:pt x="1038733" y="0"/>
                  </a:lnTo>
                  <a:lnTo>
                    <a:pt x="1228598" y="61595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053657" y="1820418"/>
              <a:ext cx="446405" cy="1292225"/>
            </a:xfrm>
            <a:custGeom>
              <a:avLst/>
              <a:gdLst/>
              <a:ahLst/>
              <a:cxnLst/>
              <a:rect l="l" t="t" r="r" b="b"/>
              <a:pathLst>
                <a:path w="446404" h="1292225">
                  <a:moveTo>
                    <a:pt x="329102" y="0"/>
                  </a:moveTo>
                  <a:lnTo>
                    <a:pt x="289418" y="30783"/>
                  </a:lnTo>
                  <a:lnTo>
                    <a:pt x="251813" y="63938"/>
                  </a:lnTo>
                  <a:lnTo>
                    <a:pt x="216384" y="99367"/>
                  </a:lnTo>
                  <a:lnTo>
                    <a:pt x="183229" y="136973"/>
                  </a:lnTo>
                  <a:lnTo>
                    <a:pt x="152445" y="176657"/>
                  </a:lnTo>
                  <a:lnTo>
                    <a:pt x="125034" y="216862"/>
                  </a:lnTo>
                  <a:lnTo>
                    <a:pt x="100388" y="258125"/>
                  </a:lnTo>
                  <a:lnTo>
                    <a:pt x="78490" y="300328"/>
                  </a:lnTo>
                  <a:lnTo>
                    <a:pt x="59321" y="343355"/>
                  </a:lnTo>
                  <a:lnTo>
                    <a:pt x="42863" y="387089"/>
                  </a:lnTo>
                  <a:lnTo>
                    <a:pt x="29097" y="431414"/>
                  </a:lnTo>
                  <a:lnTo>
                    <a:pt x="18004" y="476212"/>
                  </a:lnTo>
                  <a:lnTo>
                    <a:pt x="9567" y="521367"/>
                  </a:lnTo>
                  <a:lnTo>
                    <a:pt x="3766" y="566763"/>
                  </a:lnTo>
                  <a:lnTo>
                    <a:pt x="583" y="612282"/>
                  </a:lnTo>
                  <a:lnTo>
                    <a:pt x="0" y="657809"/>
                  </a:lnTo>
                  <a:lnTo>
                    <a:pt x="1997" y="703225"/>
                  </a:lnTo>
                  <a:lnTo>
                    <a:pt x="6557" y="748416"/>
                  </a:lnTo>
                  <a:lnTo>
                    <a:pt x="13661" y="793263"/>
                  </a:lnTo>
                  <a:lnTo>
                    <a:pt x="23291" y="837651"/>
                  </a:lnTo>
                  <a:lnTo>
                    <a:pt x="35428" y="881462"/>
                  </a:lnTo>
                  <a:lnTo>
                    <a:pt x="50053" y="924580"/>
                  </a:lnTo>
                  <a:lnTo>
                    <a:pt x="67148" y="966888"/>
                  </a:lnTo>
                  <a:lnTo>
                    <a:pt x="86695" y="1008270"/>
                  </a:lnTo>
                  <a:lnTo>
                    <a:pt x="108675" y="1048609"/>
                  </a:lnTo>
                  <a:lnTo>
                    <a:pt x="133069" y="1087788"/>
                  </a:lnTo>
                  <a:lnTo>
                    <a:pt x="159859" y="1125690"/>
                  </a:lnTo>
                  <a:lnTo>
                    <a:pt x="189027" y="1162199"/>
                  </a:lnTo>
                  <a:lnTo>
                    <a:pt x="220553" y="1197199"/>
                  </a:lnTo>
                  <a:lnTo>
                    <a:pt x="254421" y="1230571"/>
                  </a:lnTo>
                  <a:lnTo>
                    <a:pt x="290610" y="1262201"/>
                  </a:lnTo>
                  <a:lnTo>
                    <a:pt x="329102" y="1291971"/>
                  </a:lnTo>
                  <a:lnTo>
                    <a:pt x="446323" y="1130427"/>
                  </a:lnTo>
                  <a:lnTo>
                    <a:pt x="409392" y="1101282"/>
                  </a:lnTo>
                  <a:lnTo>
                    <a:pt x="374902" y="1069387"/>
                  </a:lnTo>
                  <a:lnTo>
                    <a:pt x="343007" y="1034897"/>
                  </a:lnTo>
                  <a:lnTo>
                    <a:pt x="313862" y="997966"/>
                  </a:lnTo>
                  <a:lnTo>
                    <a:pt x="286612" y="957061"/>
                  </a:lnTo>
                  <a:lnTo>
                    <a:pt x="263132" y="914768"/>
                  </a:lnTo>
                  <a:lnTo>
                    <a:pt x="243389" y="871302"/>
                  </a:lnTo>
                  <a:lnTo>
                    <a:pt x="227347" y="826877"/>
                  </a:lnTo>
                  <a:lnTo>
                    <a:pt x="214973" y="781710"/>
                  </a:lnTo>
                  <a:lnTo>
                    <a:pt x="206233" y="736016"/>
                  </a:lnTo>
                  <a:lnTo>
                    <a:pt x="201092" y="690010"/>
                  </a:lnTo>
                  <a:lnTo>
                    <a:pt x="199518" y="643908"/>
                  </a:lnTo>
                  <a:lnTo>
                    <a:pt x="201474" y="597924"/>
                  </a:lnTo>
                  <a:lnTo>
                    <a:pt x="206928" y="552275"/>
                  </a:lnTo>
                  <a:lnTo>
                    <a:pt x="215846" y="507175"/>
                  </a:lnTo>
                  <a:lnTo>
                    <a:pt x="228192" y="462840"/>
                  </a:lnTo>
                  <a:lnTo>
                    <a:pt x="243934" y="419486"/>
                  </a:lnTo>
                  <a:lnTo>
                    <a:pt x="263036" y="377327"/>
                  </a:lnTo>
                  <a:lnTo>
                    <a:pt x="285466" y="336579"/>
                  </a:lnTo>
                  <a:lnTo>
                    <a:pt x="311188" y="297458"/>
                  </a:lnTo>
                  <a:lnTo>
                    <a:pt x="340169" y="260178"/>
                  </a:lnTo>
                  <a:lnTo>
                    <a:pt x="372375" y="224956"/>
                  </a:lnTo>
                  <a:lnTo>
                    <a:pt x="407771" y="192006"/>
                  </a:lnTo>
                  <a:lnTo>
                    <a:pt x="446323" y="161544"/>
                  </a:lnTo>
                  <a:lnTo>
                    <a:pt x="32910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053657" y="1820418"/>
              <a:ext cx="446405" cy="1292225"/>
            </a:xfrm>
            <a:custGeom>
              <a:avLst/>
              <a:gdLst/>
              <a:ahLst/>
              <a:cxnLst/>
              <a:rect l="l" t="t" r="r" b="b"/>
              <a:pathLst>
                <a:path w="446404" h="1292225">
                  <a:moveTo>
                    <a:pt x="329102" y="1291971"/>
                  </a:moveTo>
                  <a:lnTo>
                    <a:pt x="290610" y="1262201"/>
                  </a:lnTo>
                  <a:lnTo>
                    <a:pt x="254421" y="1230571"/>
                  </a:lnTo>
                  <a:lnTo>
                    <a:pt x="220553" y="1197199"/>
                  </a:lnTo>
                  <a:lnTo>
                    <a:pt x="189027" y="1162199"/>
                  </a:lnTo>
                  <a:lnTo>
                    <a:pt x="159859" y="1125690"/>
                  </a:lnTo>
                  <a:lnTo>
                    <a:pt x="133069" y="1087788"/>
                  </a:lnTo>
                  <a:lnTo>
                    <a:pt x="108675" y="1048609"/>
                  </a:lnTo>
                  <a:lnTo>
                    <a:pt x="86695" y="1008270"/>
                  </a:lnTo>
                  <a:lnTo>
                    <a:pt x="67148" y="966888"/>
                  </a:lnTo>
                  <a:lnTo>
                    <a:pt x="50053" y="924580"/>
                  </a:lnTo>
                  <a:lnTo>
                    <a:pt x="35428" y="881462"/>
                  </a:lnTo>
                  <a:lnTo>
                    <a:pt x="23291" y="837651"/>
                  </a:lnTo>
                  <a:lnTo>
                    <a:pt x="13661" y="793263"/>
                  </a:lnTo>
                  <a:lnTo>
                    <a:pt x="6557" y="748416"/>
                  </a:lnTo>
                  <a:lnTo>
                    <a:pt x="1997" y="703225"/>
                  </a:lnTo>
                  <a:lnTo>
                    <a:pt x="0" y="657809"/>
                  </a:lnTo>
                  <a:lnTo>
                    <a:pt x="583" y="612282"/>
                  </a:lnTo>
                  <a:lnTo>
                    <a:pt x="3766" y="566763"/>
                  </a:lnTo>
                  <a:lnTo>
                    <a:pt x="9567" y="521367"/>
                  </a:lnTo>
                  <a:lnTo>
                    <a:pt x="18004" y="476212"/>
                  </a:lnTo>
                  <a:lnTo>
                    <a:pt x="29097" y="431414"/>
                  </a:lnTo>
                  <a:lnTo>
                    <a:pt x="42863" y="387089"/>
                  </a:lnTo>
                  <a:lnTo>
                    <a:pt x="59321" y="343355"/>
                  </a:lnTo>
                  <a:lnTo>
                    <a:pt x="78490" y="300328"/>
                  </a:lnTo>
                  <a:lnTo>
                    <a:pt x="100388" y="258125"/>
                  </a:lnTo>
                  <a:lnTo>
                    <a:pt x="125034" y="216862"/>
                  </a:lnTo>
                  <a:lnTo>
                    <a:pt x="152445" y="176657"/>
                  </a:lnTo>
                  <a:lnTo>
                    <a:pt x="183229" y="136973"/>
                  </a:lnTo>
                  <a:lnTo>
                    <a:pt x="216384" y="99367"/>
                  </a:lnTo>
                  <a:lnTo>
                    <a:pt x="251813" y="63938"/>
                  </a:lnTo>
                  <a:lnTo>
                    <a:pt x="289418" y="30783"/>
                  </a:lnTo>
                  <a:lnTo>
                    <a:pt x="329102" y="0"/>
                  </a:lnTo>
                  <a:lnTo>
                    <a:pt x="446323" y="161544"/>
                  </a:lnTo>
                  <a:lnTo>
                    <a:pt x="407771" y="192006"/>
                  </a:lnTo>
                  <a:lnTo>
                    <a:pt x="372375" y="224956"/>
                  </a:lnTo>
                  <a:lnTo>
                    <a:pt x="340169" y="260178"/>
                  </a:lnTo>
                  <a:lnTo>
                    <a:pt x="311188" y="297458"/>
                  </a:lnTo>
                  <a:lnTo>
                    <a:pt x="285466" y="336579"/>
                  </a:lnTo>
                  <a:lnTo>
                    <a:pt x="263036" y="377327"/>
                  </a:lnTo>
                  <a:lnTo>
                    <a:pt x="243934" y="419486"/>
                  </a:lnTo>
                  <a:lnTo>
                    <a:pt x="228192" y="462840"/>
                  </a:lnTo>
                  <a:lnTo>
                    <a:pt x="215846" y="507175"/>
                  </a:lnTo>
                  <a:lnTo>
                    <a:pt x="206928" y="552275"/>
                  </a:lnTo>
                  <a:lnTo>
                    <a:pt x="201474" y="597924"/>
                  </a:lnTo>
                  <a:lnTo>
                    <a:pt x="199518" y="643908"/>
                  </a:lnTo>
                  <a:lnTo>
                    <a:pt x="201092" y="690010"/>
                  </a:lnTo>
                  <a:lnTo>
                    <a:pt x="206233" y="736016"/>
                  </a:lnTo>
                  <a:lnTo>
                    <a:pt x="214973" y="781710"/>
                  </a:lnTo>
                  <a:lnTo>
                    <a:pt x="227347" y="826877"/>
                  </a:lnTo>
                  <a:lnTo>
                    <a:pt x="243389" y="871302"/>
                  </a:lnTo>
                  <a:lnTo>
                    <a:pt x="263132" y="914768"/>
                  </a:lnTo>
                  <a:lnTo>
                    <a:pt x="286612" y="957061"/>
                  </a:lnTo>
                  <a:lnTo>
                    <a:pt x="313862" y="997966"/>
                  </a:lnTo>
                  <a:lnTo>
                    <a:pt x="343007" y="1034897"/>
                  </a:lnTo>
                  <a:lnTo>
                    <a:pt x="374902" y="1069387"/>
                  </a:lnTo>
                  <a:lnTo>
                    <a:pt x="409392" y="1101282"/>
                  </a:lnTo>
                  <a:lnTo>
                    <a:pt x="446323" y="1130427"/>
                  </a:lnTo>
                  <a:lnTo>
                    <a:pt x="329102" y="1291971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382760" y="1667891"/>
              <a:ext cx="469265" cy="314325"/>
            </a:xfrm>
            <a:custGeom>
              <a:avLst/>
              <a:gdLst/>
              <a:ahLst/>
              <a:cxnLst/>
              <a:rect l="l" t="t" r="r" b="b"/>
              <a:pathLst>
                <a:path w="469265" h="314325">
                  <a:moveTo>
                    <a:pt x="469265" y="0"/>
                  </a:moveTo>
                  <a:lnTo>
                    <a:pt x="418824" y="1596"/>
                  </a:lnTo>
                  <a:lnTo>
                    <a:pt x="368791" y="6353"/>
                  </a:lnTo>
                  <a:lnTo>
                    <a:pt x="319305" y="14223"/>
                  </a:lnTo>
                  <a:lnTo>
                    <a:pt x="270506" y="25160"/>
                  </a:lnTo>
                  <a:lnTo>
                    <a:pt x="222535" y="39116"/>
                  </a:lnTo>
                  <a:lnTo>
                    <a:pt x="175532" y="56043"/>
                  </a:lnTo>
                  <a:lnTo>
                    <a:pt x="129636" y="75895"/>
                  </a:lnTo>
                  <a:lnTo>
                    <a:pt x="84989" y="98625"/>
                  </a:lnTo>
                  <a:lnTo>
                    <a:pt x="41730" y="124184"/>
                  </a:lnTo>
                  <a:lnTo>
                    <a:pt x="0" y="152526"/>
                  </a:lnTo>
                  <a:lnTo>
                    <a:pt x="117221" y="314071"/>
                  </a:lnTo>
                  <a:lnTo>
                    <a:pt x="156548" y="287786"/>
                  </a:lnTo>
                  <a:lnTo>
                    <a:pt x="197623" y="264795"/>
                  </a:lnTo>
                  <a:lnTo>
                    <a:pt x="240240" y="245160"/>
                  </a:lnTo>
                  <a:lnTo>
                    <a:pt x="284194" y="228949"/>
                  </a:lnTo>
                  <a:lnTo>
                    <a:pt x="329278" y="216226"/>
                  </a:lnTo>
                  <a:lnTo>
                    <a:pt x="375288" y="207057"/>
                  </a:lnTo>
                  <a:lnTo>
                    <a:pt x="422019" y="201508"/>
                  </a:lnTo>
                  <a:lnTo>
                    <a:pt x="469265" y="199644"/>
                  </a:lnTo>
                  <a:lnTo>
                    <a:pt x="469265" y="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382760" y="1667891"/>
              <a:ext cx="469265" cy="314325"/>
            </a:xfrm>
            <a:custGeom>
              <a:avLst/>
              <a:gdLst/>
              <a:ahLst/>
              <a:cxnLst/>
              <a:rect l="l" t="t" r="r" b="b"/>
              <a:pathLst>
                <a:path w="469265" h="314325">
                  <a:moveTo>
                    <a:pt x="0" y="152526"/>
                  </a:moveTo>
                  <a:lnTo>
                    <a:pt x="41730" y="124184"/>
                  </a:lnTo>
                  <a:lnTo>
                    <a:pt x="84989" y="98625"/>
                  </a:lnTo>
                  <a:lnTo>
                    <a:pt x="129636" y="75895"/>
                  </a:lnTo>
                  <a:lnTo>
                    <a:pt x="175532" y="56043"/>
                  </a:lnTo>
                  <a:lnTo>
                    <a:pt x="222535" y="39116"/>
                  </a:lnTo>
                  <a:lnTo>
                    <a:pt x="270506" y="25160"/>
                  </a:lnTo>
                  <a:lnTo>
                    <a:pt x="319305" y="14223"/>
                  </a:lnTo>
                  <a:lnTo>
                    <a:pt x="368791" y="6353"/>
                  </a:lnTo>
                  <a:lnTo>
                    <a:pt x="418824" y="1596"/>
                  </a:lnTo>
                  <a:lnTo>
                    <a:pt x="469265" y="0"/>
                  </a:lnTo>
                  <a:lnTo>
                    <a:pt x="469265" y="199644"/>
                  </a:lnTo>
                  <a:lnTo>
                    <a:pt x="422019" y="201508"/>
                  </a:lnTo>
                  <a:lnTo>
                    <a:pt x="375288" y="207057"/>
                  </a:lnTo>
                  <a:lnTo>
                    <a:pt x="329278" y="216226"/>
                  </a:lnTo>
                  <a:lnTo>
                    <a:pt x="284194" y="228949"/>
                  </a:lnTo>
                  <a:lnTo>
                    <a:pt x="240240" y="245160"/>
                  </a:lnTo>
                  <a:lnTo>
                    <a:pt x="197623" y="264795"/>
                  </a:lnTo>
                  <a:lnTo>
                    <a:pt x="156548" y="287786"/>
                  </a:lnTo>
                  <a:lnTo>
                    <a:pt x="117221" y="314071"/>
                  </a:lnTo>
                  <a:lnTo>
                    <a:pt x="0" y="152526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630732" y="402082"/>
            <a:ext cx="7035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C2B6F"/>
                </a:solidFill>
              </a:rPr>
              <a:t>破坏式创新和差异化竞争是改变市场格局的唯一途径</a:t>
            </a:r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707136" y="5097779"/>
            <a:ext cx="2955290" cy="231775"/>
          </a:xfrm>
          <a:custGeom>
            <a:avLst/>
            <a:gdLst/>
            <a:ahLst/>
            <a:cxnLst/>
            <a:rect l="l" t="t" r="r" b="b"/>
            <a:pathLst>
              <a:path w="2955290" h="231775">
                <a:moveTo>
                  <a:pt x="2839212" y="0"/>
                </a:moveTo>
                <a:lnTo>
                  <a:pt x="2839212" y="57912"/>
                </a:lnTo>
                <a:lnTo>
                  <a:pt x="0" y="57912"/>
                </a:lnTo>
                <a:lnTo>
                  <a:pt x="0" y="173736"/>
                </a:lnTo>
                <a:lnTo>
                  <a:pt x="2839212" y="173736"/>
                </a:lnTo>
                <a:lnTo>
                  <a:pt x="2839212" y="231648"/>
                </a:lnTo>
                <a:lnTo>
                  <a:pt x="2955036" y="115824"/>
                </a:lnTo>
                <a:lnTo>
                  <a:pt x="2839212" y="0"/>
                </a:lnTo>
                <a:close/>
              </a:path>
            </a:pathLst>
          </a:custGeom>
          <a:solidFill>
            <a:srgbClr val="132A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61332" y="4454652"/>
            <a:ext cx="3106420" cy="231775"/>
          </a:xfrm>
          <a:custGeom>
            <a:avLst/>
            <a:gdLst/>
            <a:ahLst/>
            <a:cxnLst/>
            <a:rect l="l" t="t" r="r" b="b"/>
            <a:pathLst>
              <a:path w="3106420" h="231775">
                <a:moveTo>
                  <a:pt x="2990088" y="0"/>
                </a:moveTo>
                <a:lnTo>
                  <a:pt x="2990088" y="57912"/>
                </a:lnTo>
                <a:lnTo>
                  <a:pt x="0" y="57912"/>
                </a:lnTo>
                <a:lnTo>
                  <a:pt x="0" y="173736"/>
                </a:lnTo>
                <a:lnTo>
                  <a:pt x="2990088" y="173736"/>
                </a:lnTo>
                <a:lnTo>
                  <a:pt x="2990088" y="231648"/>
                </a:lnTo>
                <a:lnTo>
                  <a:pt x="3105912" y="115824"/>
                </a:lnTo>
                <a:lnTo>
                  <a:pt x="2990088" y="0"/>
                </a:lnTo>
                <a:close/>
              </a:path>
            </a:pathLst>
          </a:custGeom>
          <a:solidFill>
            <a:srgbClr val="132A7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1457071" y="3274440"/>
            <a:ext cx="1599565" cy="1599565"/>
            <a:chOff x="1457071" y="3274440"/>
            <a:chExt cx="1599565" cy="1599565"/>
          </a:xfrm>
        </p:grpSpPr>
        <p:sp>
          <p:nvSpPr>
            <p:cNvPr id="19" name="object 19"/>
            <p:cNvSpPr/>
            <p:nvPr/>
          </p:nvSpPr>
          <p:spPr>
            <a:xfrm>
              <a:off x="1466596" y="3284092"/>
              <a:ext cx="1580515" cy="1580515"/>
            </a:xfrm>
            <a:custGeom>
              <a:avLst/>
              <a:gdLst/>
              <a:ahLst/>
              <a:cxnLst/>
              <a:rect l="l" t="t" r="r" b="b"/>
              <a:pathLst>
                <a:path w="1580514" h="1580514">
                  <a:moveTo>
                    <a:pt x="790193" y="0"/>
                  </a:moveTo>
                  <a:lnTo>
                    <a:pt x="790193" y="197485"/>
                  </a:lnTo>
                  <a:lnTo>
                    <a:pt x="836739" y="199312"/>
                  </a:lnTo>
                  <a:lnTo>
                    <a:pt x="882904" y="204771"/>
                  </a:lnTo>
                  <a:lnTo>
                    <a:pt x="928497" y="213826"/>
                  </a:lnTo>
                  <a:lnTo>
                    <a:pt x="973328" y="226441"/>
                  </a:lnTo>
                  <a:lnTo>
                    <a:pt x="1018945" y="243339"/>
                  </a:lnTo>
                  <a:lnTo>
                    <a:pt x="1062351" y="263542"/>
                  </a:lnTo>
                  <a:lnTo>
                    <a:pt x="1103446" y="286855"/>
                  </a:lnTo>
                  <a:lnTo>
                    <a:pt x="1142134" y="313089"/>
                  </a:lnTo>
                  <a:lnTo>
                    <a:pt x="1178315" y="342050"/>
                  </a:lnTo>
                  <a:lnTo>
                    <a:pt x="1211893" y="373547"/>
                  </a:lnTo>
                  <a:lnTo>
                    <a:pt x="1242770" y="407387"/>
                  </a:lnTo>
                  <a:lnTo>
                    <a:pt x="1270847" y="443379"/>
                  </a:lnTo>
                  <a:lnTo>
                    <a:pt x="1296027" y="481330"/>
                  </a:lnTo>
                  <a:lnTo>
                    <a:pt x="1318212" y="521049"/>
                  </a:lnTo>
                  <a:lnTo>
                    <a:pt x="1337304" y="562343"/>
                  </a:lnTo>
                  <a:lnTo>
                    <a:pt x="1353206" y="605020"/>
                  </a:lnTo>
                  <a:lnTo>
                    <a:pt x="1365819" y="648889"/>
                  </a:lnTo>
                  <a:lnTo>
                    <a:pt x="1375046" y="693758"/>
                  </a:lnTo>
                  <a:lnTo>
                    <a:pt x="1380789" y="739433"/>
                  </a:lnTo>
                  <a:lnTo>
                    <a:pt x="1382950" y="785724"/>
                  </a:lnTo>
                  <a:lnTo>
                    <a:pt x="1381432" y="832438"/>
                  </a:lnTo>
                  <a:lnTo>
                    <a:pt x="1376136" y="879384"/>
                  </a:lnTo>
                  <a:lnTo>
                    <a:pt x="1366964" y="926369"/>
                  </a:lnTo>
                  <a:lnTo>
                    <a:pt x="1353820" y="973201"/>
                  </a:lnTo>
                  <a:lnTo>
                    <a:pt x="1336938" y="1018837"/>
                  </a:lnTo>
                  <a:lnTo>
                    <a:pt x="1316749" y="1062258"/>
                  </a:lnTo>
                  <a:lnTo>
                    <a:pt x="1293446" y="1103368"/>
                  </a:lnTo>
                  <a:lnTo>
                    <a:pt x="1267220" y="1142069"/>
                  </a:lnTo>
                  <a:lnTo>
                    <a:pt x="1238263" y="1178262"/>
                  </a:lnTo>
                  <a:lnTo>
                    <a:pt x="1206769" y="1211850"/>
                  </a:lnTo>
                  <a:lnTo>
                    <a:pt x="1172929" y="1242735"/>
                  </a:lnTo>
                  <a:lnTo>
                    <a:pt x="1136936" y="1270819"/>
                  </a:lnTo>
                  <a:lnTo>
                    <a:pt x="1098982" y="1296006"/>
                  </a:lnTo>
                  <a:lnTo>
                    <a:pt x="1059259" y="1318196"/>
                  </a:lnTo>
                  <a:lnTo>
                    <a:pt x="1017960" y="1337293"/>
                  </a:lnTo>
                  <a:lnTo>
                    <a:pt x="975276" y="1353198"/>
                  </a:lnTo>
                  <a:lnTo>
                    <a:pt x="931401" y="1365814"/>
                  </a:lnTo>
                  <a:lnTo>
                    <a:pt x="886526" y="1375043"/>
                  </a:lnTo>
                  <a:lnTo>
                    <a:pt x="840845" y="1380787"/>
                  </a:lnTo>
                  <a:lnTo>
                    <a:pt x="794548" y="1382949"/>
                  </a:lnTo>
                  <a:lnTo>
                    <a:pt x="747829" y="1381431"/>
                  </a:lnTo>
                  <a:lnTo>
                    <a:pt x="700880" y="1376135"/>
                  </a:lnTo>
                  <a:lnTo>
                    <a:pt x="653892" y="1366964"/>
                  </a:lnTo>
                  <a:lnTo>
                    <a:pt x="607060" y="1353820"/>
                  </a:lnTo>
                  <a:lnTo>
                    <a:pt x="561442" y="1336921"/>
                  </a:lnTo>
                  <a:lnTo>
                    <a:pt x="518036" y="1316718"/>
                  </a:lnTo>
                  <a:lnTo>
                    <a:pt x="476941" y="1293404"/>
                  </a:lnTo>
                  <a:lnTo>
                    <a:pt x="438253" y="1267170"/>
                  </a:lnTo>
                  <a:lnTo>
                    <a:pt x="402072" y="1238208"/>
                  </a:lnTo>
                  <a:lnTo>
                    <a:pt x="368494" y="1206710"/>
                  </a:lnTo>
                  <a:lnTo>
                    <a:pt x="337617" y="1172867"/>
                  </a:lnTo>
                  <a:lnTo>
                    <a:pt x="309540" y="1136873"/>
                  </a:lnTo>
                  <a:lnTo>
                    <a:pt x="284360" y="1098918"/>
                  </a:lnTo>
                  <a:lnTo>
                    <a:pt x="262175" y="1059195"/>
                  </a:lnTo>
                  <a:lnTo>
                    <a:pt x="243083" y="1017896"/>
                  </a:lnTo>
                  <a:lnTo>
                    <a:pt x="227181" y="975212"/>
                  </a:lnTo>
                  <a:lnTo>
                    <a:pt x="214568" y="931336"/>
                  </a:lnTo>
                  <a:lnTo>
                    <a:pt x="205341" y="886459"/>
                  </a:lnTo>
                  <a:lnTo>
                    <a:pt x="199598" y="840773"/>
                  </a:lnTo>
                  <a:lnTo>
                    <a:pt x="197437" y="794471"/>
                  </a:lnTo>
                  <a:lnTo>
                    <a:pt x="198955" y="747744"/>
                  </a:lnTo>
                  <a:lnTo>
                    <a:pt x="204251" y="700784"/>
                  </a:lnTo>
                  <a:lnTo>
                    <a:pt x="213423" y="653783"/>
                  </a:lnTo>
                  <a:lnTo>
                    <a:pt x="226567" y="606933"/>
                  </a:lnTo>
                  <a:lnTo>
                    <a:pt x="38734" y="545973"/>
                  </a:lnTo>
                  <a:lnTo>
                    <a:pt x="24855" y="593694"/>
                  </a:lnTo>
                  <a:lnTo>
                    <a:pt x="14017" y="642117"/>
                  </a:lnTo>
                  <a:lnTo>
                    <a:pt x="6246" y="691088"/>
                  </a:lnTo>
                  <a:lnTo>
                    <a:pt x="1565" y="740455"/>
                  </a:lnTo>
                  <a:lnTo>
                    <a:pt x="0" y="790067"/>
                  </a:lnTo>
                  <a:lnTo>
                    <a:pt x="1442" y="838212"/>
                  </a:lnTo>
                  <a:lnTo>
                    <a:pt x="5713" y="885593"/>
                  </a:lnTo>
                  <a:lnTo>
                    <a:pt x="12732" y="932128"/>
                  </a:lnTo>
                  <a:lnTo>
                    <a:pt x="22414" y="977733"/>
                  </a:lnTo>
                  <a:lnTo>
                    <a:pt x="34678" y="1022327"/>
                  </a:lnTo>
                  <a:lnTo>
                    <a:pt x="49441" y="1065826"/>
                  </a:lnTo>
                  <a:lnTo>
                    <a:pt x="66619" y="1108148"/>
                  </a:lnTo>
                  <a:lnTo>
                    <a:pt x="86131" y="1149211"/>
                  </a:lnTo>
                  <a:lnTo>
                    <a:pt x="107893" y="1188931"/>
                  </a:lnTo>
                  <a:lnTo>
                    <a:pt x="131823" y="1227227"/>
                  </a:lnTo>
                  <a:lnTo>
                    <a:pt x="157839" y="1264016"/>
                  </a:lnTo>
                  <a:lnTo>
                    <a:pt x="185856" y="1299214"/>
                  </a:lnTo>
                  <a:lnTo>
                    <a:pt x="215794" y="1332740"/>
                  </a:lnTo>
                  <a:lnTo>
                    <a:pt x="247569" y="1364512"/>
                  </a:lnTo>
                  <a:lnTo>
                    <a:pt x="281098" y="1394445"/>
                  </a:lnTo>
                  <a:lnTo>
                    <a:pt x="316299" y="1422459"/>
                  </a:lnTo>
                  <a:lnTo>
                    <a:pt x="353089" y="1448470"/>
                  </a:lnTo>
                  <a:lnTo>
                    <a:pt x="391385" y="1472395"/>
                  </a:lnTo>
                  <a:lnTo>
                    <a:pt x="431105" y="1494153"/>
                  </a:lnTo>
                  <a:lnTo>
                    <a:pt x="472166" y="1513660"/>
                  </a:lnTo>
                  <a:lnTo>
                    <a:pt x="514485" y="1530834"/>
                  </a:lnTo>
                  <a:lnTo>
                    <a:pt x="557980" y="1545592"/>
                  </a:lnTo>
                  <a:lnTo>
                    <a:pt x="602568" y="1557853"/>
                  </a:lnTo>
                  <a:lnTo>
                    <a:pt x="648166" y="1567532"/>
                  </a:lnTo>
                  <a:lnTo>
                    <a:pt x="694691" y="1574548"/>
                  </a:lnTo>
                  <a:lnTo>
                    <a:pt x="742061" y="1578819"/>
                  </a:lnTo>
                  <a:lnTo>
                    <a:pt x="790193" y="1580261"/>
                  </a:lnTo>
                  <a:lnTo>
                    <a:pt x="838326" y="1578819"/>
                  </a:lnTo>
                  <a:lnTo>
                    <a:pt x="885696" y="1574548"/>
                  </a:lnTo>
                  <a:lnTo>
                    <a:pt x="932221" y="1567532"/>
                  </a:lnTo>
                  <a:lnTo>
                    <a:pt x="977819" y="1557853"/>
                  </a:lnTo>
                  <a:lnTo>
                    <a:pt x="1022407" y="1545592"/>
                  </a:lnTo>
                  <a:lnTo>
                    <a:pt x="1065902" y="1530834"/>
                  </a:lnTo>
                  <a:lnTo>
                    <a:pt x="1108221" y="1513660"/>
                  </a:lnTo>
                  <a:lnTo>
                    <a:pt x="1149282" y="1494153"/>
                  </a:lnTo>
                  <a:lnTo>
                    <a:pt x="1189002" y="1472395"/>
                  </a:lnTo>
                  <a:lnTo>
                    <a:pt x="1227298" y="1448470"/>
                  </a:lnTo>
                  <a:lnTo>
                    <a:pt x="1264088" y="1422459"/>
                  </a:lnTo>
                  <a:lnTo>
                    <a:pt x="1299289" y="1394445"/>
                  </a:lnTo>
                  <a:lnTo>
                    <a:pt x="1332818" y="1364512"/>
                  </a:lnTo>
                  <a:lnTo>
                    <a:pt x="1364593" y="1332740"/>
                  </a:lnTo>
                  <a:lnTo>
                    <a:pt x="1394531" y="1299214"/>
                  </a:lnTo>
                  <a:lnTo>
                    <a:pt x="1422548" y="1264016"/>
                  </a:lnTo>
                  <a:lnTo>
                    <a:pt x="1448564" y="1227227"/>
                  </a:lnTo>
                  <a:lnTo>
                    <a:pt x="1472494" y="1188931"/>
                  </a:lnTo>
                  <a:lnTo>
                    <a:pt x="1494256" y="1149211"/>
                  </a:lnTo>
                  <a:lnTo>
                    <a:pt x="1513768" y="1108148"/>
                  </a:lnTo>
                  <a:lnTo>
                    <a:pt x="1530946" y="1065826"/>
                  </a:lnTo>
                  <a:lnTo>
                    <a:pt x="1545709" y="1022327"/>
                  </a:lnTo>
                  <a:lnTo>
                    <a:pt x="1557973" y="977733"/>
                  </a:lnTo>
                  <a:lnTo>
                    <a:pt x="1567655" y="932128"/>
                  </a:lnTo>
                  <a:lnTo>
                    <a:pt x="1574674" y="885593"/>
                  </a:lnTo>
                  <a:lnTo>
                    <a:pt x="1578945" y="838212"/>
                  </a:lnTo>
                  <a:lnTo>
                    <a:pt x="1580387" y="790067"/>
                  </a:lnTo>
                  <a:lnTo>
                    <a:pt x="1578945" y="741935"/>
                  </a:lnTo>
                  <a:lnTo>
                    <a:pt x="1574674" y="694566"/>
                  </a:lnTo>
                  <a:lnTo>
                    <a:pt x="1567655" y="648043"/>
                  </a:lnTo>
                  <a:lnTo>
                    <a:pt x="1557973" y="602448"/>
                  </a:lnTo>
                  <a:lnTo>
                    <a:pt x="1545709" y="557865"/>
                  </a:lnTo>
                  <a:lnTo>
                    <a:pt x="1530946" y="514374"/>
                  </a:lnTo>
                  <a:lnTo>
                    <a:pt x="1513768" y="472060"/>
                  </a:lnTo>
                  <a:lnTo>
                    <a:pt x="1494256" y="431005"/>
                  </a:lnTo>
                  <a:lnTo>
                    <a:pt x="1472494" y="391291"/>
                  </a:lnTo>
                  <a:lnTo>
                    <a:pt x="1448564" y="353001"/>
                  </a:lnTo>
                  <a:lnTo>
                    <a:pt x="1422548" y="316218"/>
                  </a:lnTo>
                  <a:lnTo>
                    <a:pt x="1394531" y="281024"/>
                  </a:lnTo>
                  <a:lnTo>
                    <a:pt x="1364593" y="247502"/>
                  </a:lnTo>
                  <a:lnTo>
                    <a:pt x="1332818" y="215734"/>
                  </a:lnTo>
                  <a:lnTo>
                    <a:pt x="1299289" y="185803"/>
                  </a:lnTo>
                  <a:lnTo>
                    <a:pt x="1264088" y="157793"/>
                  </a:lnTo>
                  <a:lnTo>
                    <a:pt x="1227298" y="131784"/>
                  </a:lnTo>
                  <a:lnTo>
                    <a:pt x="1189002" y="107860"/>
                  </a:lnTo>
                  <a:lnTo>
                    <a:pt x="1149282" y="86104"/>
                  </a:lnTo>
                  <a:lnTo>
                    <a:pt x="1108221" y="66598"/>
                  </a:lnTo>
                  <a:lnTo>
                    <a:pt x="1065902" y="49425"/>
                  </a:lnTo>
                  <a:lnTo>
                    <a:pt x="1022407" y="34667"/>
                  </a:lnTo>
                  <a:lnTo>
                    <a:pt x="977819" y="22407"/>
                  </a:lnTo>
                  <a:lnTo>
                    <a:pt x="932221" y="12728"/>
                  </a:lnTo>
                  <a:lnTo>
                    <a:pt x="885696" y="5711"/>
                  </a:lnTo>
                  <a:lnTo>
                    <a:pt x="838326" y="1441"/>
                  </a:lnTo>
                  <a:lnTo>
                    <a:pt x="790193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66596" y="3284092"/>
              <a:ext cx="1580515" cy="1580515"/>
            </a:xfrm>
            <a:custGeom>
              <a:avLst/>
              <a:gdLst/>
              <a:ahLst/>
              <a:cxnLst/>
              <a:rect l="l" t="t" r="r" b="b"/>
              <a:pathLst>
                <a:path w="1580514" h="1580514">
                  <a:moveTo>
                    <a:pt x="790193" y="0"/>
                  </a:moveTo>
                  <a:lnTo>
                    <a:pt x="838326" y="1441"/>
                  </a:lnTo>
                  <a:lnTo>
                    <a:pt x="885696" y="5711"/>
                  </a:lnTo>
                  <a:lnTo>
                    <a:pt x="932221" y="12728"/>
                  </a:lnTo>
                  <a:lnTo>
                    <a:pt x="977819" y="22407"/>
                  </a:lnTo>
                  <a:lnTo>
                    <a:pt x="1022407" y="34667"/>
                  </a:lnTo>
                  <a:lnTo>
                    <a:pt x="1065902" y="49425"/>
                  </a:lnTo>
                  <a:lnTo>
                    <a:pt x="1108221" y="66598"/>
                  </a:lnTo>
                  <a:lnTo>
                    <a:pt x="1149282" y="86104"/>
                  </a:lnTo>
                  <a:lnTo>
                    <a:pt x="1189002" y="107860"/>
                  </a:lnTo>
                  <a:lnTo>
                    <a:pt x="1227298" y="131784"/>
                  </a:lnTo>
                  <a:lnTo>
                    <a:pt x="1264088" y="157793"/>
                  </a:lnTo>
                  <a:lnTo>
                    <a:pt x="1299289" y="185803"/>
                  </a:lnTo>
                  <a:lnTo>
                    <a:pt x="1332818" y="215734"/>
                  </a:lnTo>
                  <a:lnTo>
                    <a:pt x="1364593" y="247502"/>
                  </a:lnTo>
                  <a:lnTo>
                    <a:pt x="1394531" y="281024"/>
                  </a:lnTo>
                  <a:lnTo>
                    <a:pt x="1422548" y="316218"/>
                  </a:lnTo>
                  <a:lnTo>
                    <a:pt x="1448564" y="353001"/>
                  </a:lnTo>
                  <a:lnTo>
                    <a:pt x="1472494" y="391291"/>
                  </a:lnTo>
                  <a:lnTo>
                    <a:pt x="1494256" y="431005"/>
                  </a:lnTo>
                  <a:lnTo>
                    <a:pt x="1513768" y="472060"/>
                  </a:lnTo>
                  <a:lnTo>
                    <a:pt x="1530946" y="514374"/>
                  </a:lnTo>
                  <a:lnTo>
                    <a:pt x="1545709" y="557865"/>
                  </a:lnTo>
                  <a:lnTo>
                    <a:pt x="1557973" y="602448"/>
                  </a:lnTo>
                  <a:lnTo>
                    <a:pt x="1567655" y="648043"/>
                  </a:lnTo>
                  <a:lnTo>
                    <a:pt x="1574674" y="694566"/>
                  </a:lnTo>
                  <a:lnTo>
                    <a:pt x="1578945" y="741935"/>
                  </a:lnTo>
                  <a:lnTo>
                    <a:pt x="1580387" y="790067"/>
                  </a:lnTo>
                  <a:lnTo>
                    <a:pt x="1578945" y="838212"/>
                  </a:lnTo>
                  <a:lnTo>
                    <a:pt x="1574674" y="885593"/>
                  </a:lnTo>
                  <a:lnTo>
                    <a:pt x="1567655" y="932128"/>
                  </a:lnTo>
                  <a:lnTo>
                    <a:pt x="1557973" y="977733"/>
                  </a:lnTo>
                  <a:lnTo>
                    <a:pt x="1545709" y="1022327"/>
                  </a:lnTo>
                  <a:lnTo>
                    <a:pt x="1530946" y="1065826"/>
                  </a:lnTo>
                  <a:lnTo>
                    <a:pt x="1513768" y="1108148"/>
                  </a:lnTo>
                  <a:lnTo>
                    <a:pt x="1494256" y="1149211"/>
                  </a:lnTo>
                  <a:lnTo>
                    <a:pt x="1472494" y="1188931"/>
                  </a:lnTo>
                  <a:lnTo>
                    <a:pt x="1448564" y="1227227"/>
                  </a:lnTo>
                  <a:lnTo>
                    <a:pt x="1422548" y="1264016"/>
                  </a:lnTo>
                  <a:lnTo>
                    <a:pt x="1394531" y="1299214"/>
                  </a:lnTo>
                  <a:lnTo>
                    <a:pt x="1364593" y="1332740"/>
                  </a:lnTo>
                  <a:lnTo>
                    <a:pt x="1332818" y="1364512"/>
                  </a:lnTo>
                  <a:lnTo>
                    <a:pt x="1299289" y="1394445"/>
                  </a:lnTo>
                  <a:lnTo>
                    <a:pt x="1264088" y="1422459"/>
                  </a:lnTo>
                  <a:lnTo>
                    <a:pt x="1227298" y="1448470"/>
                  </a:lnTo>
                  <a:lnTo>
                    <a:pt x="1189002" y="1472395"/>
                  </a:lnTo>
                  <a:lnTo>
                    <a:pt x="1149282" y="1494153"/>
                  </a:lnTo>
                  <a:lnTo>
                    <a:pt x="1108221" y="1513660"/>
                  </a:lnTo>
                  <a:lnTo>
                    <a:pt x="1065902" y="1530834"/>
                  </a:lnTo>
                  <a:lnTo>
                    <a:pt x="1022407" y="1545592"/>
                  </a:lnTo>
                  <a:lnTo>
                    <a:pt x="977819" y="1557853"/>
                  </a:lnTo>
                  <a:lnTo>
                    <a:pt x="932221" y="1567532"/>
                  </a:lnTo>
                  <a:lnTo>
                    <a:pt x="885696" y="1574548"/>
                  </a:lnTo>
                  <a:lnTo>
                    <a:pt x="838326" y="1578819"/>
                  </a:lnTo>
                  <a:lnTo>
                    <a:pt x="790193" y="1580261"/>
                  </a:lnTo>
                  <a:lnTo>
                    <a:pt x="742061" y="1578819"/>
                  </a:lnTo>
                  <a:lnTo>
                    <a:pt x="694691" y="1574548"/>
                  </a:lnTo>
                  <a:lnTo>
                    <a:pt x="648166" y="1567532"/>
                  </a:lnTo>
                  <a:lnTo>
                    <a:pt x="602568" y="1557853"/>
                  </a:lnTo>
                  <a:lnTo>
                    <a:pt x="557980" y="1545592"/>
                  </a:lnTo>
                  <a:lnTo>
                    <a:pt x="514485" y="1530834"/>
                  </a:lnTo>
                  <a:lnTo>
                    <a:pt x="472166" y="1513660"/>
                  </a:lnTo>
                  <a:lnTo>
                    <a:pt x="431105" y="1494153"/>
                  </a:lnTo>
                  <a:lnTo>
                    <a:pt x="391385" y="1472395"/>
                  </a:lnTo>
                  <a:lnTo>
                    <a:pt x="353089" y="1448470"/>
                  </a:lnTo>
                  <a:lnTo>
                    <a:pt x="316299" y="1422459"/>
                  </a:lnTo>
                  <a:lnTo>
                    <a:pt x="281098" y="1394445"/>
                  </a:lnTo>
                  <a:lnTo>
                    <a:pt x="247569" y="1364512"/>
                  </a:lnTo>
                  <a:lnTo>
                    <a:pt x="215794" y="1332740"/>
                  </a:lnTo>
                  <a:lnTo>
                    <a:pt x="185856" y="1299214"/>
                  </a:lnTo>
                  <a:lnTo>
                    <a:pt x="157839" y="1264016"/>
                  </a:lnTo>
                  <a:lnTo>
                    <a:pt x="131823" y="1227227"/>
                  </a:lnTo>
                  <a:lnTo>
                    <a:pt x="107893" y="1188931"/>
                  </a:lnTo>
                  <a:lnTo>
                    <a:pt x="86131" y="1149211"/>
                  </a:lnTo>
                  <a:lnTo>
                    <a:pt x="66619" y="1108148"/>
                  </a:lnTo>
                  <a:lnTo>
                    <a:pt x="49441" y="1065826"/>
                  </a:lnTo>
                  <a:lnTo>
                    <a:pt x="34678" y="1022327"/>
                  </a:lnTo>
                  <a:lnTo>
                    <a:pt x="22414" y="977733"/>
                  </a:lnTo>
                  <a:lnTo>
                    <a:pt x="12732" y="932128"/>
                  </a:lnTo>
                  <a:lnTo>
                    <a:pt x="5713" y="885593"/>
                  </a:lnTo>
                  <a:lnTo>
                    <a:pt x="1442" y="838212"/>
                  </a:lnTo>
                  <a:lnTo>
                    <a:pt x="0" y="790067"/>
                  </a:lnTo>
                  <a:lnTo>
                    <a:pt x="1565" y="740455"/>
                  </a:lnTo>
                  <a:lnTo>
                    <a:pt x="6246" y="691088"/>
                  </a:lnTo>
                  <a:lnTo>
                    <a:pt x="14017" y="642117"/>
                  </a:lnTo>
                  <a:lnTo>
                    <a:pt x="24855" y="593694"/>
                  </a:lnTo>
                  <a:lnTo>
                    <a:pt x="38734" y="545973"/>
                  </a:lnTo>
                  <a:lnTo>
                    <a:pt x="226567" y="606933"/>
                  </a:lnTo>
                  <a:lnTo>
                    <a:pt x="213423" y="653783"/>
                  </a:lnTo>
                  <a:lnTo>
                    <a:pt x="204251" y="700784"/>
                  </a:lnTo>
                  <a:lnTo>
                    <a:pt x="198955" y="747744"/>
                  </a:lnTo>
                  <a:lnTo>
                    <a:pt x="197437" y="794471"/>
                  </a:lnTo>
                  <a:lnTo>
                    <a:pt x="199598" y="840773"/>
                  </a:lnTo>
                  <a:lnTo>
                    <a:pt x="205341" y="886459"/>
                  </a:lnTo>
                  <a:lnTo>
                    <a:pt x="214568" y="931336"/>
                  </a:lnTo>
                  <a:lnTo>
                    <a:pt x="227181" y="975212"/>
                  </a:lnTo>
                  <a:lnTo>
                    <a:pt x="243083" y="1017896"/>
                  </a:lnTo>
                  <a:lnTo>
                    <a:pt x="262175" y="1059195"/>
                  </a:lnTo>
                  <a:lnTo>
                    <a:pt x="284360" y="1098918"/>
                  </a:lnTo>
                  <a:lnTo>
                    <a:pt x="309540" y="1136873"/>
                  </a:lnTo>
                  <a:lnTo>
                    <a:pt x="337617" y="1172867"/>
                  </a:lnTo>
                  <a:lnTo>
                    <a:pt x="368494" y="1206710"/>
                  </a:lnTo>
                  <a:lnTo>
                    <a:pt x="402072" y="1238208"/>
                  </a:lnTo>
                  <a:lnTo>
                    <a:pt x="438253" y="1267170"/>
                  </a:lnTo>
                  <a:lnTo>
                    <a:pt x="476941" y="1293404"/>
                  </a:lnTo>
                  <a:lnTo>
                    <a:pt x="518036" y="1316718"/>
                  </a:lnTo>
                  <a:lnTo>
                    <a:pt x="561442" y="1336921"/>
                  </a:lnTo>
                  <a:lnTo>
                    <a:pt x="607060" y="1353820"/>
                  </a:lnTo>
                  <a:lnTo>
                    <a:pt x="653892" y="1366964"/>
                  </a:lnTo>
                  <a:lnTo>
                    <a:pt x="700880" y="1376135"/>
                  </a:lnTo>
                  <a:lnTo>
                    <a:pt x="747829" y="1381431"/>
                  </a:lnTo>
                  <a:lnTo>
                    <a:pt x="794548" y="1382949"/>
                  </a:lnTo>
                  <a:lnTo>
                    <a:pt x="840845" y="1380787"/>
                  </a:lnTo>
                  <a:lnTo>
                    <a:pt x="886526" y="1375043"/>
                  </a:lnTo>
                  <a:lnTo>
                    <a:pt x="931401" y="1365814"/>
                  </a:lnTo>
                  <a:lnTo>
                    <a:pt x="975276" y="1353198"/>
                  </a:lnTo>
                  <a:lnTo>
                    <a:pt x="1017960" y="1337293"/>
                  </a:lnTo>
                  <a:lnTo>
                    <a:pt x="1059259" y="1318196"/>
                  </a:lnTo>
                  <a:lnTo>
                    <a:pt x="1098982" y="1296006"/>
                  </a:lnTo>
                  <a:lnTo>
                    <a:pt x="1136936" y="1270819"/>
                  </a:lnTo>
                  <a:lnTo>
                    <a:pt x="1172929" y="1242735"/>
                  </a:lnTo>
                  <a:lnTo>
                    <a:pt x="1206769" y="1211850"/>
                  </a:lnTo>
                  <a:lnTo>
                    <a:pt x="1238263" y="1178262"/>
                  </a:lnTo>
                  <a:lnTo>
                    <a:pt x="1267220" y="1142069"/>
                  </a:lnTo>
                  <a:lnTo>
                    <a:pt x="1293446" y="1103368"/>
                  </a:lnTo>
                  <a:lnTo>
                    <a:pt x="1316749" y="1062258"/>
                  </a:lnTo>
                  <a:lnTo>
                    <a:pt x="1336938" y="1018837"/>
                  </a:lnTo>
                  <a:lnTo>
                    <a:pt x="1353820" y="973201"/>
                  </a:lnTo>
                  <a:lnTo>
                    <a:pt x="1366964" y="926369"/>
                  </a:lnTo>
                  <a:lnTo>
                    <a:pt x="1376136" y="879384"/>
                  </a:lnTo>
                  <a:lnTo>
                    <a:pt x="1381432" y="832438"/>
                  </a:lnTo>
                  <a:lnTo>
                    <a:pt x="1382950" y="785724"/>
                  </a:lnTo>
                  <a:lnTo>
                    <a:pt x="1380789" y="739433"/>
                  </a:lnTo>
                  <a:lnTo>
                    <a:pt x="1375046" y="693758"/>
                  </a:lnTo>
                  <a:lnTo>
                    <a:pt x="1365819" y="648889"/>
                  </a:lnTo>
                  <a:lnTo>
                    <a:pt x="1353206" y="605020"/>
                  </a:lnTo>
                  <a:lnTo>
                    <a:pt x="1337304" y="562343"/>
                  </a:lnTo>
                  <a:lnTo>
                    <a:pt x="1318212" y="521049"/>
                  </a:lnTo>
                  <a:lnTo>
                    <a:pt x="1296027" y="481330"/>
                  </a:lnTo>
                  <a:lnTo>
                    <a:pt x="1270847" y="443379"/>
                  </a:lnTo>
                  <a:lnTo>
                    <a:pt x="1242770" y="407387"/>
                  </a:lnTo>
                  <a:lnTo>
                    <a:pt x="1211893" y="373547"/>
                  </a:lnTo>
                  <a:lnTo>
                    <a:pt x="1178315" y="342050"/>
                  </a:lnTo>
                  <a:lnTo>
                    <a:pt x="1142134" y="313089"/>
                  </a:lnTo>
                  <a:lnTo>
                    <a:pt x="1103446" y="286855"/>
                  </a:lnTo>
                  <a:lnTo>
                    <a:pt x="1062351" y="263542"/>
                  </a:lnTo>
                  <a:lnTo>
                    <a:pt x="1018945" y="243339"/>
                  </a:lnTo>
                  <a:lnTo>
                    <a:pt x="973328" y="226441"/>
                  </a:lnTo>
                  <a:lnTo>
                    <a:pt x="928497" y="213826"/>
                  </a:lnTo>
                  <a:lnTo>
                    <a:pt x="882904" y="204771"/>
                  </a:lnTo>
                  <a:lnTo>
                    <a:pt x="836739" y="199312"/>
                  </a:lnTo>
                  <a:lnTo>
                    <a:pt x="790193" y="197485"/>
                  </a:lnTo>
                  <a:lnTo>
                    <a:pt x="790193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505331" y="3283965"/>
              <a:ext cx="751840" cy="607060"/>
            </a:xfrm>
            <a:custGeom>
              <a:avLst/>
              <a:gdLst/>
              <a:ahLst/>
              <a:cxnLst/>
              <a:rect l="l" t="t" r="r" b="b"/>
              <a:pathLst>
                <a:path w="751839" h="607060">
                  <a:moveTo>
                    <a:pt x="751458" y="0"/>
                  </a:moveTo>
                  <a:lnTo>
                    <a:pt x="702829" y="1487"/>
                  </a:lnTo>
                  <a:lnTo>
                    <a:pt x="654833" y="5899"/>
                  </a:lnTo>
                  <a:lnTo>
                    <a:pt x="607576" y="13162"/>
                  </a:lnTo>
                  <a:lnTo>
                    <a:pt x="561158" y="23200"/>
                  </a:lnTo>
                  <a:lnTo>
                    <a:pt x="515683" y="35938"/>
                  </a:lnTo>
                  <a:lnTo>
                    <a:pt x="471253" y="51303"/>
                  </a:lnTo>
                  <a:lnTo>
                    <a:pt x="427971" y="69219"/>
                  </a:lnTo>
                  <a:lnTo>
                    <a:pt x="385939" y="89612"/>
                  </a:lnTo>
                  <a:lnTo>
                    <a:pt x="345260" y="112407"/>
                  </a:lnTo>
                  <a:lnTo>
                    <a:pt x="306037" y="137529"/>
                  </a:lnTo>
                  <a:lnTo>
                    <a:pt x="268372" y="164903"/>
                  </a:lnTo>
                  <a:lnTo>
                    <a:pt x="232368" y="194455"/>
                  </a:lnTo>
                  <a:lnTo>
                    <a:pt x="198128" y="226111"/>
                  </a:lnTo>
                  <a:lnTo>
                    <a:pt x="165753" y="259794"/>
                  </a:lnTo>
                  <a:lnTo>
                    <a:pt x="135347" y="295432"/>
                  </a:lnTo>
                  <a:lnTo>
                    <a:pt x="107013" y="332948"/>
                  </a:lnTo>
                  <a:lnTo>
                    <a:pt x="80852" y="372269"/>
                  </a:lnTo>
                  <a:lnTo>
                    <a:pt x="56968" y="413319"/>
                  </a:lnTo>
                  <a:lnTo>
                    <a:pt x="35462" y="456024"/>
                  </a:lnTo>
                  <a:lnTo>
                    <a:pt x="16439" y="500309"/>
                  </a:lnTo>
                  <a:lnTo>
                    <a:pt x="0" y="546100"/>
                  </a:lnTo>
                  <a:lnTo>
                    <a:pt x="187832" y="607060"/>
                  </a:lnTo>
                  <a:lnTo>
                    <a:pt x="204422" y="562236"/>
                  </a:lnTo>
                  <a:lnTo>
                    <a:pt x="224308" y="519384"/>
                  </a:lnTo>
                  <a:lnTo>
                    <a:pt x="247316" y="478632"/>
                  </a:lnTo>
                  <a:lnTo>
                    <a:pt x="273274" y="440106"/>
                  </a:lnTo>
                  <a:lnTo>
                    <a:pt x="302006" y="403933"/>
                  </a:lnTo>
                  <a:lnTo>
                    <a:pt x="333340" y="370240"/>
                  </a:lnTo>
                  <a:lnTo>
                    <a:pt x="367100" y="339153"/>
                  </a:lnTo>
                  <a:lnTo>
                    <a:pt x="403113" y="310800"/>
                  </a:lnTo>
                  <a:lnTo>
                    <a:pt x="441206" y="285308"/>
                  </a:lnTo>
                  <a:lnTo>
                    <a:pt x="481204" y="262803"/>
                  </a:lnTo>
                  <a:lnTo>
                    <a:pt x="522933" y="243412"/>
                  </a:lnTo>
                  <a:lnTo>
                    <a:pt x="566219" y="227262"/>
                  </a:lnTo>
                  <a:lnTo>
                    <a:pt x="610889" y="214480"/>
                  </a:lnTo>
                  <a:lnTo>
                    <a:pt x="656768" y="205193"/>
                  </a:lnTo>
                  <a:lnTo>
                    <a:pt x="703682" y="199528"/>
                  </a:lnTo>
                  <a:lnTo>
                    <a:pt x="751458" y="197612"/>
                  </a:lnTo>
                  <a:lnTo>
                    <a:pt x="751458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05331" y="3283965"/>
              <a:ext cx="751840" cy="607060"/>
            </a:xfrm>
            <a:custGeom>
              <a:avLst/>
              <a:gdLst/>
              <a:ahLst/>
              <a:cxnLst/>
              <a:rect l="l" t="t" r="r" b="b"/>
              <a:pathLst>
                <a:path w="751839" h="607060">
                  <a:moveTo>
                    <a:pt x="0" y="546100"/>
                  </a:moveTo>
                  <a:lnTo>
                    <a:pt x="16439" y="500309"/>
                  </a:lnTo>
                  <a:lnTo>
                    <a:pt x="35462" y="456024"/>
                  </a:lnTo>
                  <a:lnTo>
                    <a:pt x="56968" y="413319"/>
                  </a:lnTo>
                  <a:lnTo>
                    <a:pt x="80852" y="372269"/>
                  </a:lnTo>
                  <a:lnTo>
                    <a:pt x="107013" y="332948"/>
                  </a:lnTo>
                  <a:lnTo>
                    <a:pt x="135347" y="295432"/>
                  </a:lnTo>
                  <a:lnTo>
                    <a:pt x="165753" y="259794"/>
                  </a:lnTo>
                  <a:lnTo>
                    <a:pt x="198128" y="226111"/>
                  </a:lnTo>
                  <a:lnTo>
                    <a:pt x="232368" y="194455"/>
                  </a:lnTo>
                  <a:lnTo>
                    <a:pt x="268372" y="164903"/>
                  </a:lnTo>
                  <a:lnTo>
                    <a:pt x="306037" y="137529"/>
                  </a:lnTo>
                  <a:lnTo>
                    <a:pt x="345260" y="112407"/>
                  </a:lnTo>
                  <a:lnTo>
                    <a:pt x="385939" y="89612"/>
                  </a:lnTo>
                  <a:lnTo>
                    <a:pt x="427971" y="69219"/>
                  </a:lnTo>
                  <a:lnTo>
                    <a:pt x="471253" y="51303"/>
                  </a:lnTo>
                  <a:lnTo>
                    <a:pt x="515683" y="35938"/>
                  </a:lnTo>
                  <a:lnTo>
                    <a:pt x="561158" y="23200"/>
                  </a:lnTo>
                  <a:lnTo>
                    <a:pt x="607576" y="13162"/>
                  </a:lnTo>
                  <a:lnTo>
                    <a:pt x="654833" y="5899"/>
                  </a:lnTo>
                  <a:lnTo>
                    <a:pt x="702829" y="1487"/>
                  </a:lnTo>
                  <a:lnTo>
                    <a:pt x="751458" y="0"/>
                  </a:lnTo>
                  <a:lnTo>
                    <a:pt x="751458" y="197612"/>
                  </a:lnTo>
                  <a:lnTo>
                    <a:pt x="703682" y="199528"/>
                  </a:lnTo>
                  <a:lnTo>
                    <a:pt x="656768" y="205193"/>
                  </a:lnTo>
                  <a:lnTo>
                    <a:pt x="610889" y="214480"/>
                  </a:lnTo>
                  <a:lnTo>
                    <a:pt x="566219" y="227262"/>
                  </a:lnTo>
                  <a:lnTo>
                    <a:pt x="522933" y="243412"/>
                  </a:lnTo>
                  <a:lnTo>
                    <a:pt x="481204" y="262803"/>
                  </a:lnTo>
                  <a:lnTo>
                    <a:pt x="441206" y="285308"/>
                  </a:lnTo>
                  <a:lnTo>
                    <a:pt x="403113" y="310800"/>
                  </a:lnTo>
                  <a:lnTo>
                    <a:pt x="367100" y="339153"/>
                  </a:lnTo>
                  <a:lnTo>
                    <a:pt x="333340" y="370240"/>
                  </a:lnTo>
                  <a:lnTo>
                    <a:pt x="302006" y="403933"/>
                  </a:lnTo>
                  <a:lnTo>
                    <a:pt x="273274" y="440106"/>
                  </a:lnTo>
                  <a:lnTo>
                    <a:pt x="247316" y="478632"/>
                  </a:lnTo>
                  <a:lnTo>
                    <a:pt x="224308" y="519384"/>
                  </a:lnTo>
                  <a:lnTo>
                    <a:pt x="204422" y="562236"/>
                  </a:lnTo>
                  <a:lnTo>
                    <a:pt x="187832" y="607060"/>
                  </a:lnTo>
                  <a:lnTo>
                    <a:pt x="0" y="54610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1477136" y="4924425"/>
            <a:ext cx="90805" cy="90805"/>
            <a:chOff x="1477136" y="4924425"/>
            <a:chExt cx="90805" cy="90805"/>
          </a:xfrm>
        </p:grpSpPr>
        <p:sp>
          <p:nvSpPr>
            <p:cNvPr id="24" name="object 24"/>
            <p:cNvSpPr/>
            <p:nvPr/>
          </p:nvSpPr>
          <p:spPr>
            <a:xfrm>
              <a:off x="1486661" y="4933950"/>
              <a:ext cx="71755" cy="71755"/>
            </a:xfrm>
            <a:custGeom>
              <a:avLst/>
              <a:gdLst/>
              <a:ahLst/>
              <a:cxnLst/>
              <a:rect l="l" t="t" r="r" b="b"/>
              <a:pathLst>
                <a:path w="71755" h="71754">
                  <a:moveTo>
                    <a:pt x="71628" y="0"/>
                  </a:moveTo>
                  <a:lnTo>
                    <a:pt x="0" y="0"/>
                  </a:lnTo>
                  <a:lnTo>
                    <a:pt x="0" y="71627"/>
                  </a:lnTo>
                  <a:lnTo>
                    <a:pt x="71628" y="71627"/>
                  </a:lnTo>
                  <a:lnTo>
                    <a:pt x="71628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86661" y="4933950"/>
              <a:ext cx="71755" cy="71755"/>
            </a:xfrm>
            <a:custGeom>
              <a:avLst/>
              <a:gdLst/>
              <a:ahLst/>
              <a:cxnLst/>
              <a:rect l="l" t="t" r="r" b="b"/>
              <a:pathLst>
                <a:path w="71755" h="71754">
                  <a:moveTo>
                    <a:pt x="0" y="71627"/>
                  </a:moveTo>
                  <a:lnTo>
                    <a:pt x="71628" y="71627"/>
                  </a:lnTo>
                  <a:lnTo>
                    <a:pt x="71628" y="0"/>
                  </a:lnTo>
                  <a:lnTo>
                    <a:pt x="0" y="0"/>
                  </a:lnTo>
                  <a:lnTo>
                    <a:pt x="0" y="71627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576577" y="4848605"/>
            <a:ext cx="7664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85858"/>
                </a:solidFill>
                <a:latin typeface="等线"/>
                <a:cs typeface="等线"/>
              </a:rPr>
              <a:t>Ten</a:t>
            </a:r>
            <a:r>
              <a:rPr sz="1200" spc="-10" dirty="0">
                <a:solidFill>
                  <a:srgbClr val="585858"/>
                </a:solidFill>
                <a:latin typeface="等线"/>
                <a:cs typeface="等线"/>
              </a:rPr>
              <a:t>s</a:t>
            </a:r>
            <a:r>
              <a:rPr sz="1200" spc="-5" dirty="0">
                <a:solidFill>
                  <a:srgbClr val="585858"/>
                </a:solidFill>
                <a:latin typeface="等线"/>
                <a:cs typeface="等线"/>
              </a:rPr>
              <a:t>o</a:t>
            </a:r>
            <a:r>
              <a:rPr sz="1200" dirty="0">
                <a:solidFill>
                  <a:srgbClr val="585858"/>
                </a:solidFill>
                <a:latin typeface="等线"/>
                <a:cs typeface="等线"/>
              </a:rPr>
              <a:t>r</a:t>
            </a:r>
            <a:r>
              <a:rPr sz="1200" spc="-10" dirty="0">
                <a:solidFill>
                  <a:srgbClr val="585858"/>
                </a:solidFill>
                <a:latin typeface="等线"/>
                <a:cs typeface="等线"/>
              </a:rPr>
              <a:t>F</a:t>
            </a:r>
            <a:r>
              <a:rPr sz="1200" spc="5" dirty="0">
                <a:solidFill>
                  <a:srgbClr val="585858"/>
                </a:solidFill>
                <a:latin typeface="等线"/>
                <a:cs typeface="等线"/>
              </a:rPr>
              <a:t>l</a:t>
            </a:r>
            <a:r>
              <a:rPr sz="1200" spc="-5" dirty="0">
                <a:solidFill>
                  <a:srgbClr val="585858"/>
                </a:solidFill>
                <a:latin typeface="等线"/>
                <a:cs typeface="等线"/>
              </a:rPr>
              <a:t>o</a:t>
            </a:r>
            <a:r>
              <a:rPr sz="1200" dirty="0">
                <a:solidFill>
                  <a:srgbClr val="585858"/>
                </a:solidFill>
                <a:latin typeface="等线"/>
                <a:cs typeface="等线"/>
              </a:rPr>
              <a:t>w</a:t>
            </a:r>
            <a:endParaRPr sz="1200">
              <a:latin typeface="等线"/>
              <a:cs typeface="等线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467736" y="4924425"/>
            <a:ext cx="90805" cy="90805"/>
            <a:chOff x="2467736" y="4924425"/>
            <a:chExt cx="90805" cy="90805"/>
          </a:xfrm>
        </p:grpSpPr>
        <p:sp>
          <p:nvSpPr>
            <p:cNvPr id="28" name="object 28"/>
            <p:cNvSpPr/>
            <p:nvPr/>
          </p:nvSpPr>
          <p:spPr>
            <a:xfrm>
              <a:off x="2477261" y="4933950"/>
              <a:ext cx="71755" cy="71755"/>
            </a:xfrm>
            <a:custGeom>
              <a:avLst/>
              <a:gdLst/>
              <a:ahLst/>
              <a:cxnLst/>
              <a:rect l="l" t="t" r="r" b="b"/>
              <a:pathLst>
                <a:path w="71755" h="71754">
                  <a:moveTo>
                    <a:pt x="71627" y="0"/>
                  </a:moveTo>
                  <a:lnTo>
                    <a:pt x="0" y="0"/>
                  </a:lnTo>
                  <a:lnTo>
                    <a:pt x="0" y="71627"/>
                  </a:lnTo>
                  <a:lnTo>
                    <a:pt x="71627" y="71627"/>
                  </a:lnTo>
                  <a:lnTo>
                    <a:pt x="71627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477261" y="4933950"/>
              <a:ext cx="71755" cy="71755"/>
            </a:xfrm>
            <a:custGeom>
              <a:avLst/>
              <a:gdLst/>
              <a:ahLst/>
              <a:cxnLst/>
              <a:rect l="l" t="t" r="r" b="b"/>
              <a:pathLst>
                <a:path w="71755" h="71754">
                  <a:moveTo>
                    <a:pt x="0" y="71627"/>
                  </a:moveTo>
                  <a:lnTo>
                    <a:pt x="71627" y="71627"/>
                  </a:lnTo>
                  <a:lnTo>
                    <a:pt x="71627" y="0"/>
                  </a:lnTo>
                  <a:lnTo>
                    <a:pt x="0" y="0"/>
                  </a:lnTo>
                  <a:lnTo>
                    <a:pt x="0" y="71627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2567177" y="4864354"/>
            <a:ext cx="6350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85858"/>
                </a:solidFill>
                <a:latin typeface="微软雅黑"/>
                <a:cs typeface="微软雅黑"/>
              </a:rPr>
              <a:t>其他框架</a:t>
            </a:r>
            <a:endParaRPr sz="1200">
              <a:latin typeface="微软雅黑"/>
              <a:cs typeface="微软雅黑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291250" y="2510663"/>
            <a:ext cx="1655445" cy="1655445"/>
            <a:chOff x="5291250" y="2510663"/>
            <a:chExt cx="1655445" cy="1655445"/>
          </a:xfrm>
        </p:grpSpPr>
        <p:sp>
          <p:nvSpPr>
            <p:cNvPr id="32" name="object 32"/>
            <p:cNvSpPr/>
            <p:nvPr/>
          </p:nvSpPr>
          <p:spPr>
            <a:xfrm>
              <a:off x="6114034" y="2520188"/>
              <a:ext cx="822960" cy="1605915"/>
            </a:xfrm>
            <a:custGeom>
              <a:avLst/>
              <a:gdLst/>
              <a:ahLst/>
              <a:cxnLst/>
              <a:rect l="l" t="t" r="r" b="b"/>
              <a:pathLst>
                <a:path w="822959" h="1605914">
                  <a:moveTo>
                    <a:pt x="0" y="0"/>
                  </a:moveTo>
                  <a:lnTo>
                    <a:pt x="0" y="205612"/>
                  </a:lnTo>
                  <a:lnTo>
                    <a:pt x="49761" y="207609"/>
                  </a:lnTo>
                  <a:lnTo>
                    <a:pt x="98627" y="213509"/>
                  </a:lnTo>
                  <a:lnTo>
                    <a:pt x="146415" y="223181"/>
                  </a:lnTo>
                  <a:lnTo>
                    <a:pt x="192944" y="236493"/>
                  </a:lnTo>
                  <a:lnTo>
                    <a:pt x="238033" y="253313"/>
                  </a:lnTo>
                  <a:lnTo>
                    <a:pt x="281499" y="273509"/>
                  </a:lnTo>
                  <a:lnTo>
                    <a:pt x="323161" y="296949"/>
                  </a:lnTo>
                  <a:lnTo>
                    <a:pt x="362839" y="323500"/>
                  </a:lnTo>
                  <a:lnTo>
                    <a:pt x="400349" y="353031"/>
                  </a:lnTo>
                  <a:lnTo>
                    <a:pt x="435510" y="385409"/>
                  </a:lnTo>
                  <a:lnTo>
                    <a:pt x="468142" y="420503"/>
                  </a:lnTo>
                  <a:lnTo>
                    <a:pt x="498062" y="458180"/>
                  </a:lnTo>
                  <a:lnTo>
                    <a:pt x="525088" y="498308"/>
                  </a:lnTo>
                  <a:lnTo>
                    <a:pt x="549040" y="540755"/>
                  </a:lnTo>
                  <a:lnTo>
                    <a:pt x="569736" y="585389"/>
                  </a:lnTo>
                  <a:lnTo>
                    <a:pt x="586993" y="632078"/>
                  </a:lnTo>
                  <a:lnTo>
                    <a:pt x="600143" y="678531"/>
                  </a:lnTo>
                  <a:lnTo>
                    <a:pt x="609532" y="725135"/>
                  </a:lnTo>
                  <a:lnTo>
                    <a:pt x="615250" y="771719"/>
                  </a:lnTo>
                  <a:lnTo>
                    <a:pt x="617384" y="818110"/>
                  </a:lnTo>
                  <a:lnTo>
                    <a:pt x="616022" y="864135"/>
                  </a:lnTo>
                  <a:lnTo>
                    <a:pt x="611253" y="909621"/>
                  </a:lnTo>
                  <a:lnTo>
                    <a:pt x="603165" y="954395"/>
                  </a:lnTo>
                  <a:lnTo>
                    <a:pt x="591845" y="998286"/>
                  </a:lnTo>
                  <a:lnTo>
                    <a:pt x="577383" y="1041119"/>
                  </a:lnTo>
                  <a:lnTo>
                    <a:pt x="559866" y="1082723"/>
                  </a:lnTo>
                  <a:lnTo>
                    <a:pt x="539381" y="1122925"/>
                  </a:lnTo>
                  <a:lnTo>
                    <a:pt x="516019" y="1161552"/>
                  </a:lnTo>
                  <a:lnTo>
                    <a:pt x="489865" y="1198432"/>
                  </a:lnTo>
                  <a:lnTo>
                    <a:pt x="461010" y="1233391"/>
                  </a:lnTo>
                  <a:lnTo>
                    <a:pt x="429539" y="1266257"/>
                  </a:lnTo>
                  <a:lnTo>
                    <a:pt x="395543" y="1296857"/>
                  </a:lnTo>
                  <a:lnTo>
                    <a:pt x="359109" y="1325018"/>
                  </a:lnTo>
                  <a:lnTo>
                    <a:pt x="320325" y="1350569"/>
                  </a:lnTo>
                  <a:lnTo>
                    <a:pt x="279279" y="1373336"/>
                  </a:lnTo>
                  <a:lnTo>
                    <a:pt x="236059" y="1393146"/>
                  </a:lnTo>
                  <a:lnTo>
                    <a:pt x="190753" y="1409827"/>
                  </a:lnTo>
                  <a:lnTo>
                    <a:pt x="254380" y="1605407"/>
                  </a:lnTo>
                  <a:lnTo>
                    <a:pt x="299914" y="1589131"/>
                  </a:lnTo>
                  <a:lnTo>
                    <a:pt x="344024" y="1570397"/>
                  </a:lnTo>
                  <a:lnTo>
                    <a:pt x="386642" y="1549297"/>
                  </a:lnTo>
                  <a:lnTo>
                    <a:pt x="427702" y="1525924"/>
                  </a:lnTo>
                  <a:lnTo>
                    <a:pt x="467135" y="1500372"/>
                  </a:lnTo>
                  <a:lnTo>
                    <a:pt x="504874" y="1472734"/>
                  </a:lnTo>
                  <a:lnTo>
                    <a:pt x="540851" y="1443103"/>
                  </a:lnTo>
                  <a:lnTo>
                    <a:pt x="574998" y="1411572"/>
                  </a:lnTo>
                  <a:lnTo>
                    <a:pt x="607247" y="1378235"/>
                  </a:lnTo>
                  <a:lnTo>
                    <a:pt x="637531" y="1343183"/>
                  </a:lnTo>
                  <a:lnTo>
                    <a:pt x="665781" y="1306512"/>
                  </a:lnTo>
                  <a:lnTo>
                    <a:pt x="691931" y="1268313"/>
                  </a:lnTo>
                  <a:lnTo>
                    <a:pt x="715911" y="1228681"/>
                  </a:lnTo>
                  <a:lnTo>
                    <a:pt x="737655" y="1187707"/>
                  </a:lnTo>
                  <a:lnTo>
                    <a:pt x="757095" y="1145486"/>
                  </a:lnTo>
                  <a:lnTo>
                    <a:pt x="774163" y="1102111"/>
                  </a:lnTo>
                  <a:lnTo>
                    <a:pt x="788790" y="1057674"/>
                  </a:lnTo>
                  <a:lnTo>
                    <a:pt x="800911" y="1012269"/>
                  </a:lnTo>
                  <a:lnTo>
                    <a:pt x="810455" y="965990"/>
                  </a:lnTo>
                  <a:lnTo>
                    <a:pt x="817357" y="918928"/>
                  </a:lnTo>
                  <a:lnTo>
                    <a:pt x="821548" y="871178"/>
                  </a:lnTo>
                  <a:lnTo>
                    <a:pt x="822960" y="822833"/>
                  </a:lnTo>
                  <a:lnTo>
                    <a:pt x="821563" y="774475"/>
                  </a:lnTo>
                  <a:lnTo>
                    <a:pt x="817423" y="726855"/>
                  </a:lnTo>
                  <a:lnTo>
                    <a:pt x="810619" y="680049"/>
                  </a:lnTo>
                  <a:lnTo>
                    <a:pt x="801226" y="634135"/>
                  </a:lnTo>
                  <a:lnTo>
                    <a:pt x="789322" y="589188"/>
                  </a:lnTo>
                  <a:lnTo>
                    <a:pt x="774985" y="545287"/>
                  </a:lnTo>
                  <a:lnTo>
                    <a:pt x="758291" y="502509"/>
                  </a:lnTo>
                  <a:lnTo>
                    <a:pt x="739317" y="460930"/>
                  </a:lnTo>
                  <a:lnTo>
                    <a:pt x="718141" y="420628"/>
                  </a:lnTo>
                  <a:lnTo>
                    <a:pt x="694841" y="381679"/>
                  </a:lnTo>
                  <a:lnTo>
                    <a:pt x="669492" y="344162"/>
                  </a:lnTo>
                  <a:lnTo>
                    <a:pt x="642172" y="308153"/>
                  </a:lnTo>
                  <a:lnTo>
                    <a:pt x="612959" y="273728"/>
                  </a:lnTo>
                  <a:lnTo>
                    <a:pt x="581929" y="240966"/>
                  </a:lnTo>
                  <a:lnTo>
                    <a:pt x="549160" y="209943"/>
                  </a:lnTo>
                  <a:lnTo>
                    <a:pt x="514729" y="180737"/>
                  </a:lnTo>
                  <a:lnTo>
                    <a:pt x="478713" y="153424"/>
                  </a:lnTo>
                  <a:lnTo>
                    <a:pt x="441190" y="128081"/>
                  </a:lnTo>
                  <a:lnTo>
                    <a:pt x="402235" y="104787"/>
                  </a:lnTo>
                  <a:lnTo>
                    <a:pt x="361927" y="83617"/>
                  </a:lnTo>
                  <a:lnTo>
                    <a:pt x="320343" y="64648"/>
                  </a:lnTo>
                  <a:lnTo>
                    <a:pt x="277560" y="47959"/>
                  </a:lnTo>
                  <a:lnTo>
                    <a:pt x="233655" y="33626"/>
                  </a:lnTo>
                  <a:lnTo>
                    <a:pt x="188704" y="21726"/>
                  </a:lnTo>
                  <a:lnTo>
                    <a:pt x="142787" y="12336"/>
                  </a:lnTo>
                  <a:lnTo>
                    <a:pt x="95979" y="5534"/>
                  </a:lnTo>
                  <a:lnTo>
                    <a:pt x="48357" y="1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114034" y="2520188"/>
              <a:ext cx="822960" cy="1605915"/>
            </a:xfrm>
            <a:custGeom>
              <a:avLst/>
              <a:gdLst/>
              <a:ahLst/>
              <a:cxnLst/>
              <a:rect l="l" t="t" r="r" b="b"/>
              <a:pathLst>
                <a:path w="822959" h="1605914">
                  <a:moveTo>
                    <a:pt x="0" y="0"/>
                  </a:moveTo>
                  <a:lnTo>
                    <a:pt x="48357" y="1396"/>
                  </a:lnTo>
                  <a:lnTo>
                    <a:pt x="95979" y="5534"/>
                  </a:lnTo>
                  <a:lnTo>
                    <a:pt x="142787" y="12336"/>
                  </a:lnTo>
                  <a:lnTo>
                    <a:pt x="188704" y="21726"/>
                  </a:lnTo>
                  <a:lnTo>
                    <a:pt x="233655" y="33626"/>
                  </a:lnTo>
                  <a:lnTo>
                    <a:pt x="277560" y="47959"/>
                  </a:lnTo>
                  <a:lnTo>
                    <a:pt x="320343" y="64648"/>
                  </a:lnTo>
                  <a:lnTo>
                    <a:pt x="361927" y="83617"/>
                  </a:lnTo>
                  <a:lnTo>
                    <a:pt x="402235" y="104787"/>
                  </a:lnTo>
                  <a:lnTo>
                    <a:pt x="441190" y="128081"/>
                  </a:lnTo>
                  <a:lnTo>
                    <a:pt x="478713" y="153424"/>
                  </a:lnTo>
                  <a:lnTo>
                    <a:pt x="514729" y="180737"/>
                  </a:lnTo>
                  <a:lnTo>
                    <a:pt x="549160" y="209943"/>
                  </a:lnTo>
                  <a:lnTo>
                    <a:pt x="581929" y="240966"/>
                  </a:lnTo>
                  <a:lnTo>
                    <a:pt x="612959" y="273728"/>
                  </a:lnTo>
                  <a:lnTo>
                    <a:pt x="642172" y="308153"/>
                  </a:lnTo>
                  <a:lnTo>
                    <a:pt x="669492" y="344162"/>
                  </a:lnTo>
                  <a:lnTo>
                    <a:pt x="694841" y="381679"/>
                  </a:lnTo>
                  <a:lnTo>
                    <a:pt x="718141" y="420628"/>
                  </a:lnTo>
                  <a:lnTo>
                    <a:pt x="739317" y="460930"/>
                  </a:lnTo>
                  <a:lnTo>
                    <a:pt x="758291" y="502509"/>
                  </a:lnTo>
                  <a:lnTo>
                    <a:pt x="774985" y="545287"/>
                  </a:lnTo>
                  <a:lnTo>
                    <a:pt x="789322" y="589188"/>
                  </a:lnTo>
                  <a:lnTo>
                    <a:pt x="801226" y="634135"/>
                  </a:lnTo>
                  <a:lnTo>
                    <a:pt x="810619" y="680049"/>
                  </a:lnTo>
                  <a:lnTo>
                    <a:pt x="817423" y="726855"/>
                  </a:lnTo>
                  <a:lnTo>
                    <a:pt x="821563" y="774475"/>
                  </a:lnTo>
                  <a:lnTo>
                    <a:pt x="822960" y="822833"/>
                  </a:lnTo>
                  <a:lnTo>
                    <a:pt x="821548" y="871178"/>
                  </a:lnTo>
                  <a:lnTo>
                    <a:pt x="817357" y="918928"/>
                  </a:lnTo>
                  <a:lnTo>
                    <a:pt x="810455" y="965990"/>
                  </a:lnTo>
                  <a:lnTo>
                    <a:pt x="800911" y="1012269"/>
                  </a:lnTo>
                  <a:lnTo>
                    <a:pt x="788790" y="1057674"/>
                  </a:lnTo>
                  <a:lnTo>
                    <a:pt x="774163" y="1102111"/>
                  </a:lnTo>
                  <a:lnTo>
                    <a:pt x="757095" y="1145486"/>
                  </a:lnTo>
                  <a:lnTo>
                    <a:pt x="737655" y="1187707"/>
                  </a:lnTo>
                  <a:lnTo>
                    <a:pt x="715911" y="1228681"/>
                  </a:lnTo>
                  <a:lnTo>
                    <a:pt x="691931" y="1268313"/>
                  </a:lnTo>
                  <a:lnTo>
                    <a:pt x="665781" y="1306512"/>
                  </a:lnTo>
                  <a:lnTo>
                    <a:pt x="637531" y="1343183"/>
                  </a:lnTo>
                  <a:lnTo>
                    <a:pt x="607247" y="1378235"/>
                  </a:lnTo>
                  <a:lnTo>
                    <a:pt x="574998" y="1411572"/>
                  </a:lnTo>
                  <a:lnTo>
                    <a:pt x="540851" y="1443103"/>
                  </a:lnTo>
                  <a:lnTo>
                    <a:pt x="504874" y="1472734"/>
                  </a:lnTo>
                  <a:lnTo>
                    <a:pt x="467135" y="1500372"/>
                  </a:lnTo>
                  <a:lnTo>
                    <a:pt x="427702" y="1525924"/>
                  </a:lnTo>
                  <a:lnTo>
                    <a:pt x="386642" y="1549297"/>
                  </a:lnTo>
                  <a:lnTo>
                    <a:pt x="344024" y="1570397"/>
                  </a:lnTo>
                  <a:lnTo>
                    <a:pt x="299914" y="1589131"/>
                  </a:lnTo>
                  <a:lnTo>
                    <a:pt x="254380" y="1605407"/>
                  </a:lnTo>
                  <a:lnTo>
                    <a:pt x="190753" y="1409827"/>
                  </a:lnTo>
                  <a:lnTo>
                    <a:pt x="236059" y="1393146"/>
                  </a:lnTo>
                  <a:lnTo>
                    <a:pt x="279279" y="1373336"/>
                  </a:lnTo>
                  <a:lnTo>
                    <a:pt x="320325" y="1350569"/>
                  </a:lnTo>
                  <a:lnTo>
                    <a:pt x="359109" y="1325018"/>
                  </a:lnTo>
                  <a:lnTo>
                    <a:pt x="395543" y="1296857"/>
                  </a:lnTo>
                  <a:lnTo>
                    <a:pt x="429539" y="1266257"/>
                  </a:lnTo>
                  <a:lnTo>
                    <a:pt x="461010" y="1233391"/>
                  </a:lnTo>
                  <a:lnTo>
                    <a:pt x="489865" y="1198432"/>
                  </a:lnTo>
                  <a:lnTo>
                    <a:pt x="516019" y="1161552"/>
                  </a:lnTo>
                  <a:lnTo>
                    <a:pt x="539381" y="1122925"/>
                  </a:lnTo>
                  <a:lnTo>
                    <a:pt x="559866" y="1082723"/>
                  </a:lnTo>
                  <a:lnTo>
                    <a:pt x="577383" y="1041119"/>
                  </a:lnTo>
                  <a:lnTo>
                    <a:pt x="591845" y="998286"/>
                  </a:lnTo>
                  <a:lnTo>
                    <a:pt x="603165" y="954395"/>
                  </a:lnTo>
                  <a:lnTo>
                    <a:pt x="611253" y="909621"/>
                  </a:lnTo>
                  <a:lnTo>
                    <a:pt x="616022" y="864135"/>
                  </a:lnTo>
                  <a:lnTo>
                    <a:pt x="617384" y="818110"/>
                  </a:lnTo>
                  <a:lnTo>
                    <a:pt x="615250" y="771719"/>
                  </a:lnTo>
                  <a:lnTo>
                    <a:pt x="609532" y="725135"/>
                  </a:lnTo>
                  <a:lnTo>
                    <a:pt x="600143" y="678531"/>
                  </a:lnTo>
                  <a:lnTo>
                    <a:pt x="586993" y="632078"/>
                  </a:lnTo>
                  <a:lnTo>
                    <a:pt x="569736" y="585389"/>
                  </a:lnTo>
                  <a:lnTo>
                    <a:pt x="549040" y="540755"/>
                  </a:lnTo>
                  <a:lnTo>
                    <a:pt x="525088" y="498308"/>
                  </a:lnTo>
                  <a:lnTo>
                    <a:pt x="498062" y="458180"/>
                  </a:lnTo>
                  <a:lnTo>
                    <a:pt x="468142" y="420503"/>
                  </a:lnTo>
                  <a:lnTo>
                    <a:pt x="435510" y="385409"/>
                  </a:lnTo>
                  <a:lnTo>
                    <a:pt x="400349" y="353031"/>
                  </a:lnTo>
                  <a:lnTo>
                    <a:pt x="362839" y="323500"/>
                  </a:lnTo>
                  <a:lnTo>
                    <a:pt x="323161" y="296949"/>
                  </a:lnTo>
                  <a:lnTo>
                    <a:pt x="281499" y="273509"/>
                  </a:lnTo>
                  <a:lnTo>
                    <a:pt x="238033" y="253313"/>
                  </a:lnTo>
                  <a:lnTo>
                    <a:pt x="192944" y="236493"/>
                  </a:lnTo>
                  <a:lnTo>
                    <a:pt x="146415" y="223181"/>
                  </a:lnTo>
                  <a:lnTo>
                    <a:pt x="98627" y="213509"/>
                  </a:lnTo>
                  <a:lnTo>
                    <a:pt x="49761" y="207609"/>
                  </a:lnTo>
                  <a:lnTo>
                    <a:pt x="0" y="205612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291250" y="2560447"/>
              <a:ext cx="1077595" cy="1605915"/>
            </a:xfrm>
            <a:custGeom>
              <a:avLst/>
              <a:gdLst/>
              <a:ahLst/>
              <a:cxnLst/>
              <a:rect l="l" t="t" r="r" b="b"/>
              <a:pathLst>
                <a:path w="1077595" h="1605914">
                  <a:moveTo>
                    <a:pt x="568529" y="0"/>
                  </a:moveTo>
                  <a:lnTo>
                    <a:pt x="522981" y="16259"/>
                  </a:lnTo>
                  <a:lnTo>
                    <a:pt x="478979" y="34900"/>
                  </a:lnTo>
                  <a:lnTo>
                    <a:pt x="436573" y="55827"/>
                  </a:lnTo>
                  <a:lnTo>
                    <a:pt x="395812" y="78940"/>
                  </a:lnTo>
                  <a:lnTo>
                    <a:pt x="356747" y="104144"/>
                  </a:lnTo>
                  <a:lnTo>
                    <a:pt x="319427" y="131340"/>
                  </a:lnTo>
                  <a:lnTo>
                    <a:pt x="283901" y="160432"/>
                  </a:lnTo>
                  <a:lnTo>
                    <a:pt x="250218" y="191322"/>
                  </a:lnTo>
                  <a:lnTo>
                    <a:pt x="218430" y="223913"/>
                  </a:lnTo>
                  <a:lnTo>
                    <a:pt x="188585" y="258107"/>
                  </a:lnTo>
                  <a:lnTo>
                    <a:pt x="160732" y="293807"/>
                  </a:lnTo>
                  <a:lnTo>
                    <a:pt x="134922" y="330916"/>
                  </a:lnTo>
                  <a:lnTo>
                    <a:pt x="111205" y="369337"/>
                  </a:lnTo>
                  <a:lnTo>
                    <a:pt x="89628" y="408971"/>
                  </a:lnTo>
                  <a:lnTo>
                    <a:pt x="70243" y="449723"/>
                  </a:lnTo>
                  <a:lnTo>
                    <a:pt x="53099" y="491493"/>
                  </a:lnTo>
                  <a:lnTo>
                    <a:pt x="38245" y="534186"/>
                  </a:lnTo>
                  <a:lnTo>
                    <a:pt x="25731" y="577704"/>
                  </a:lnTo>
                  <a:lnTo>
                    <a:pt x="15607" y="621948"/>
                  </a:lnTo>
                  <a:lnTo>
                    <a:pt x="7922" y="666824"/>
                  </a:lnTo>
                  <a:lnTo>
                    <a:pt x="2726" y="712231"/>
                  </a:lnTo>
                  <a:lnTo>
                    <a:pt x="69" y="758075"/>
                  </a:lnTo>
                  <a:lnTo>
                    <a:pt x="0" y="804256"/>
                  </a:lnTo>
                  <a:lnTo>
                    <a:pt x="2568" y="850678"/>
                  </a:lnTo>
                  <a:lnTo>
                    <a:pt x="7823" y="897244"/>
                  </a:lnTo>
                  <a:lnTo>
                    <a:pt x="15816" y="943855"/>
                  </a:lnTo>
                  <a:lnTo>
                    <a:pt x="26594" y="990416"/>
                  </a:lnTo>
                  <a:lnTo>
                    <a:pt x="40209" y="1036827"/>
                  </a:lnTo>
                  <a:lnTo>
                    <a:pt x="56481" y="1082389"/>
                  </a:lnTo>
                  <a:lnTo>
                    <a:pt x="75134" y="1126401"/>
                  </a:lnTo>
                  <a:lnTo>
                    <a:pt x="96069" y="1168817"/>
                  </a:lnTo>
                  <a:lnTo>
                    <a:pt x="119190" y="1209585"/>
                  </a:lnTo>
                  <a:lnTo>
                    <a:pt x="144400" y="1248656"/>
                  </a:lnTo>
                  <a:lnTo>
                    <a:pt x="171602" y="1285981"/>
                  </a:lnTo>
                  <a:lnTo>
                    <a:pt x="200698" y="1321510"/>
                  </a:lnTo>
                  <a:lnTo>
                    <a:pt x="231591" y="1355194"/>
                  </a:lnTo>
                  <a:lnTo>
                    <a:pt x="264183" y="1386983"/>
                  </a:lnTo>
                  <a:lnTo>
                    <a:pt x="298379" y="1416828"/>
                  </a:lnTo>
                  <a:lnTo>
                    <a:pt x="334080" y="1444680"/>
                  </a:lnTo>
                  <a:lnTo>
                    <a:pt x="371189" y="1470488"/>
                  </a:lnTo>
                  <a:lnTo>
                    <a:pt x="409610" y="1494203"/>
                  </a:lnTo>
                  <a:lnTo>
                    <a:pt x="449245" y="1515776"/>
                  </a:lnTo>
                  <a:lnTo>
                    <a:pt x="489996" y="1535158"/>
                  </a:lnTo>
                  <a:lnTo>
                    <a:pt x="531767" y="1552298"/>
                  </a:lnTo>
                  <a:lnTo>
                    <a:pt x="574460" y="1567147"/>
                  </a:lnTo>
                  <a:lnTo>
                    <a:pt x="617978" y="1579657"/>
                  </a:lnTo>
                  <a:lnTo>
                    <a:pt x="662225" y="1589776"/>
                  </a:lnTo>
                  <a:lnTo>
                    <a:pt x="707102" y="1597457"/>
                  </a:lnTo>
                  <a:lnTo>
                    <a:pt x="752513" y="1602648"/>
                  </a:lnTo>
                  <a:lnTo>
                    <a:pt x="798360" y="1605302"/>
                  </a:lnTo>
                  <a:lnTo>
                    <a:pt x="844546" y="1605367"/>
                  </a:lnTo>
                  <a:lnTo>
                    <a:pt x="890975" y="1602796"/>
                  </a:lnTo>
                  <a:lnTo>
                    <a:pt x="937548" y="1597538"/>
                  </a:lnTo>
                  <a:lnTo>
                    <a:pt x="984169" y="1589543"/>
                  </a:lnTo>
                  <a:lnTo>
                    <a:pt x="1030740" y="1578763"/>
                  </a:lnTo>
                  <a:lnTo>
                    <a:pt x="1077164" y="1565147"/>
                  </a:lnTo>
                  <a:lnTo>
                    <a:pt x="1013537" y="1369567"/>
                  </a:lnTo>
                  <a:lnTo>
                    <a:pt x="967101" y="1382699"/>
                  </a:lnTo>
                  <a:lnTo>
                    <a:pt x="920510" y="1392073"/>
                  </a:lnTo>
                  <a:lnTo>
                    <a:pt x="873937" y="1397777"/>
                  </a:lnTo>
                  <a:lnTo>
                    <a:pt x="827554" y="1399899"/>
                  </a:lnTo>
                  <a:lnTo>
                    <a:pt x="781536" y="1398527"/>
                  </a:lnTo>
                  <a:lnTo>
                    <a:pt x="736054" y="1393749"/>
                  </a:lnTo>
                  <a:lnTo>
                    <a:pt x="691282" y="1385654"/>
                  </a:lnTo>
                  <a:lnTo>
                    <a:pt x="647393" y="1374330"/>
                  </a:lnTo>
                  <a:lnTo>
                    <a:pt x="604560" y="1359864"/>
                  </a:lnTo>
                  <a:lnTo>
                    <a:pt x="562956" y="1342345"/>
                  </a:lnTo>
                  <a:lnTo>
                    <a:pt x="522754" y="1321860"/>
                  </a:lnTo>
                  <a:lnTo>
                    <a:pt x="484127" y="1298499"/>
                  </a:lnTo>
                  <a:lnTo>
                    <a:pt x="447249" y="1272349"/>
                  </a:lnTo>
                  <a:lnTo>
                    <a:pt x="412291" y="1243499"/>
                  </a:lnTo>
                  <a:lnTo>
                    <a:pt x="379428" y="1212036"/>
                  </a:lnTo>
                  <a:lnTo>
                    <a:pt x="348832" y="1178048"/>
                  </a:lnTo>
                  <a:lnTo>
                    <a:pt x="320676" y="1141624"/>
                  </a:lnTo>
                  <a:lnTo>
                    <a:pt x="295134" y="1102852"/>
                  </a:lnTo>
                  <a:lnTo>
                    <a:pt x="272377" y="1061820"/>
                  </a:lnTo>
                  <a:lnTo>
                    <a:pt x="252581" y="1018616"/>
                  </a:lnTo>
                  <a:lnTo>
                    <a:pt x="235916" y="973327"/>
                  </a:lnTo>
                  <a:lnTo>
                    <a:pt x="222767" y="926875"/>
                  </a:lnTo>
                  <a:lnTo>
                    <a:pt x="213378" y="880271"/>
                  </a:lnTo>
                  <a:lnTo>
                    <a:pt x="207660" y="833687"/>
                  </a:lnTo>
                  <a:lnTo>
                    <a:pt x="205526" y="787296"/>
                  </a:lnTo>
                  <a:lnTo>
                    <a:pt x="206888" y="741271"/>
                  </a:lnTo>
                  <a:lnTo>
                    <a:pt x="211657" y="695785"/>
                  </a:lnTo>
                  <a:lnTo>
                    <a:pt x="219745" y="651011"/>
                  </a:lnTo>
                  <a:lnTo>
                    <a:pt x="231064" y="607120"/>
                  </a:lnTo>
                  <a:lnTo>
                    <a:pt x="245527" y="564287"/>
                  </a:lnTo>
                  <a:lnTo>
                    <a:pt x="263044" y="522683"/>
                  </a:lnTo>
                  <a:lnTo>
                    <a:pt x="283528" y="482481"/>
                  </a:lnTo>
                  <a:lnTo>
                    <a:pt x="306891" y="443854"/>
                  </a:lnTo>
                  <a:lnTo>
                    <a:pt x="333045" y="406974"/>
                  </a:lnTo>
                  <a:lnTo>
                    <a:pt x="361900" y="372015"/>
                  </a:lnTo>
                  <a:lnTo>
                    <a:pt x="393370" y="339149"/>
                  </a:lnTo>
                  <a:lnTo>
                    <a:pt x="427367" y="308549"/>
                  </a:lnTo>
                  <a:lnTo>
                    <a:pt x="463801" y="280388"/>
                  </a:lnTo>
                  <a:lnTo>
                    <a:pt x="502585" y="254837"/>
                  </a:lnTo>
                  <a:lnTo>
                    <a:pt x="543631" y="232070"/>
                  </a:lnTo>
                  <a:lnTo>
                    <a:pt x="586851" y="212260"/>
                  </a:lnTo>
                  <a:lnTo>
                    <a:pt x="632156" y="195579"/>
                  </a:lnTo>
                  <a:lnTo>
                    <a:pt x="568529" y="0"/>
                  </a:lnTo>
                  <a:close/>
                </a:path>
              </a:pathLst>
            </a:custGeom>
            <a:solidFill>
              <a:srgbClr val="1E2D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859780" y="2520188"/>
              <a:ext cx="254635" cy="236220"/>
            </a:xfrm>
            <a:custGeom>
              <a:avLst/>
              <a:gdLst/>
              <a:ahLst/>
              <a:cxnLst/>
              <a:rect l="l" t="t" r="r" b="b"/>
              <a:pathLst>
                <a:path w="254635" h="236219">
                  <a:moveTo>
                    <a:pt x="254254" y="0"/>
                  </a:moveTo>
                  <a:lnTo>
                    <a:pt x="202586" y="1626"/>
                  </a:lnTo>
                  <a:lnTo>
                    <a:pt x="151168" y="6490"/>
                  </a:lnTo>
                  <a:lnTo>
                    <a:pt x="100159" y="14566"/>
                  </a:lnTo>
                  <a:lnTo>
                    <a:pt x="49716" y="25830"/>
                  </a:lnTo>
                  <a:lnTo>
                    <a:pt x="0" y="40259"/>
                  </a:lnTo>
                  <a:lnTo>
                    <a:pt x="63627" y="235838"/>
                  </a:lnTo>
                  <a:lnTo>
                    <a:pt x="110307" y="222704"/>
                  </a:lnTo>
                  <a:lnTo>
                    <a:pt x="157797" y="213248"/>
                  </a:lnTo>
                  <a:lnTo>
                    <a:pt x="205859" y="207531"/>
                  </a:lnTo>
                  <a:lnTo>
                    <a:pt x="254254" y="205612"/>
                  </a:lnTo>
                  <a:lnTo>
                    <a:pt x="25425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859780" y="2520188"/>
              <a:ext cx="254635" cy="236220"/>
            </a:xfrm>
            <a:custGeom>
              <a:avLst/>
              <a:gdLst/>
              <a:ahLst/>
              <a:cxnLst/>
              <a:rect l="l" t="t" r="r" b="b"/>
              <a:pathLst>
                <a:path w="254635" h="236219">
                  <a:moveTo>
                    <a:pt x="0" y="40259"/>
                  </a:moveTo>
                  <a:lnTo>
                    <a:pt x="49716" y="25830"/>
                  </a:lnTo>
                  <a:lnTo>
                    <a:pt x="100159" y="14566"/>
                  </a:lnTo>
                  <a:lnTo>
                    <a:pt x="151168" y="6490"/>
                  </a:lnTo>
                  <a:lnTo>
                    <a:pt x="202586" y="1626"/>
                  </a:lnTo>
                  <a:lnTo>
                    <a:pt x="254254" y="0"/>
                  </a:lnTo>
                  <a:lnTo>
                    <a:pt x="254254" y="205612"/>
                  </a:lnTo>
                  <a:lnTo>
                    <a:pt x="205859" y="207531"/>
                  </a:lnTo>
                  <a:lnTo>
                    <a:pt x="157797" y="213248"/>
                  </a:lnTo>
                  <a:lnTo>
                    <a:pt x="110307" y="222704"/>
                  </a:lnTo>
                  <a:lnTo>
                    <a:pt x="63627" y="235838"/>
                  </a:lnTo>
                  <a:lnTo>
                    <a:pt x="0" y="40259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5492877" y="2127250"/>
            <a:ext cx="1244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B2974"/>
                </a:solidFill>
                <a:latin typeface="微软雅黑"/>
                <a:cs typeface="微软雅黑"/>
              </a:rPr>
              <a:t>深度学习框架占比</a:t>
            </a:r>
            <a:endParaRPr sz="1200">
              <a:latin typeface="微软雅黑"/>
              <a:cs typeface="微软雅黑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4976240" y="4250816"/>
            <a:ext cx="90805" cy="89535"/>
            <a:chOff x="4976240" y="4250816"/>
            <a:chExt cx="90805" cy="89535"/>
          </a:xfrm>
        </p:grpSpPr>
        <p:sp>
          <p:nvSpPr>
            <p:cNvPr id="39" name="object 39"/>
            <p:cNvSpPr/>
            <p:nvPr/>
          </p:nvSpPr>
          <p:spPr>
            <a:xfrm>
              <a:off x="4985765" y="4260341"/>
              <a:ext cx="71755" cy="70485"/>
            </a:xfrm>
            <a:custGeom>
              <a:avLst/>
              <a:gdLst/>
              <a:ahLst/>
              <a:cxnLst/>
              <a:rect l="l" t="t" r="r" b="b"/>
              <a:pathLst>
                <a:path w="71754" h="70485">
                  <a:moveTo>
                    <a:pt x="71627" y="0"/>
                  </a:moveTo>
                  <a:lnTo>
                    <a:pt x="0" y="0"/>
                  </a:lnTo>
                  <a:lnTo>
                    <a:pt x="0" y="70104"/>
                  </a:lnTo>
                  <a:lnTo>
                    <a:pt x="71627" y="70104"/>
                  </a:lnTo>
                  <a:lnTo>
                    <a:pt x="71627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985765" y="4260341"/>
              <a:ext cx="71755" cy="70485"/>
            </a:xfrm>
            <a:custGeom>
              <a:avLst/>
              <a:gdLst/>
              <a:ahLst/>
              <a:cxnLst/>
              <a:rect l="l" t="t" r="r" b="b"/>
              <a:pathLst>
                <a:path w="71754" h="70485">
                  <a:moveTo>
                    <a:pt x="0" y="70104"/>
                  </a:moveTo>
                  <a:lnTo>
                    <a:pt x="71627" y="70104"/>
                  </a:lnTo>
                  <a:lnTo>
                    <a:pt x="71627" y="0"/>
                  </a:lnTo>
                  <a:lnTo>
                    <a:pt x="0" y="0"/>
                  </a:lnTo>
                  <a:lnTo>
                    <a:pt x="0" y="70104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/>
          <p:nvPr/>
        </p:nvSpPr>
        <p:spPr>
          <a:xfrm>
            <a:off x="5981700" y="4259579"/>
            <a:ext cx="70485" cy="71755"/>
          </a:xfrm>
          <a:custGeom>
            <a:avLst/>
            <a:gdLst/>
            <a:ahLst/>
            <a:cxnLst/>
            <a:rect l="l" t="t" r="r" b="b"/>
            <a:pathLst>
              <a:path w="70485" h="71754">
                <a:moveTo>
                  <a:pt x="70103" y="0"/>
                </a:moveTo>
                <a:lnTo>
                  <a:pt x="0" y="0"/>
                </a:lnTo>
                <a:lnTo>
                  <a:pt x="0" y="71628"/>
                </a:lnTo>
                <a:lnTo>
                  <a:pt x="70103" y="71628"/>
                </a:lnTo>
                <a:lnTo>
                  <a:pt x="70103" y="0"/>
                </a:lnTo>
                <a:close/>
              </a:path>
            </a:pathLst>
          </a:custGeom>
          <a:solidFill>
            <a:srgbClr val="1E2D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075935" y="4173982"/>
            <a:ext cx="15151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07744" algn="l"/>
              </a:tabLst>
            </a:pPr>
            <a:r>
              <a:rPr sz="1200" dirty="0">
                <a:solidFill>
                  <a:srgbClr val="585858"/>
                </a:solidFill>
                <a:latin typeface="等线"/>
                <a:cs typeface="等线"/>
              </a:rPr>
              <a:t>Ten</a:t>
            </a:r>
            <a:r>
              <a:rPr sz="1200" spc="-10" dirty="0">
                <a:solidFill>
                  <a:srgbClr val="585858"/>
                </a:solidFill>
                <a:latin typeface="等线"/>
                <a:cs typeface="等线"/>
              </a:rPr>
              <a:t>s</a:t>
            </a:r>
            <a:r>
              <a:rPr sz="1200" spc="-5" dirty="0">
                <a:solidFill>
                  <a:srgbClr val="585858"/>
                </a:solidFill>
                <a:latin typeface="等线"/>
                <a:cs typeface="等线"/>
              </a:rPr>
              <a:t>o</a:t>
            </a:r>
            <a:r>
              <a:rPr sz="1200" dirty="0">
                <a:solidFill>
                  <a:srgbClr val="585858"/>
                </a:solidFill>
                <a:latin typeface="等线"/>
                <a:cs typeface="等线"/>
              </a:rPr>
              <a:t>r</a:t>
            </a:r>
            <a:r>
              <a:rPr sz="1200" spc="-10" dirty="0">
                <a:solidFill>
                  <a:srgbClr val="585858"/>
                </a:solidFill>
                <a:latin typeface="等线"/>
                <a:cs typeface="等线"/>
              </a:rPr>
              <a:t>F</a:t>
            </a:r>
            <a:r>
              <a:rPr sz="1200" spc="5" dirty="0">
                <a:solidFill>
                  <a:srgbClr val="585858"/>
                </a:solidFill>
                <a:latin typeface="等线"/>
                <a:cs typeface="等线"/>
              </a:rPr>
              <a:t>l</a:t>
            </a:r>
            <a:r>
              <a:rPr sz="1200" spc="-5" dirty="0">
                <a:solidFill>
                  <a:srgbClr val="585858"/>
                </a:solidFill>
                <a:latin typeface="等线"/>
                <a:cs typeface="等线"/>
              </a:rPr>
              <a:t>o</a:t>
            </a:r>
            <a:r>
              <a:rPr sz="1200" dirty="0">
                <a:solidFill>
                  <a:srgbClr val="585858"/>
                </a:solidFill>
                <a:latin typeface="等线"/>
                <a:cs typeface="等线"/>
              </a:rPr>
              <a:t>w	Py</a:t>
            </a:r>
            <a:r>
              <a:rPr sz="1200" spc="-10" dirty="0">
                <a:solidFill>
                  <a:srgbClr val="585858"/>
                </a:solidFill>
                <a:latin typeface="等线"/>
                <a:cs typeface="等线"/>
              </a:rPr>
              <a:t>t</a:t>
            </a:r>
            <a:r>
              <a:rPr sz="1200" spc="-5" dirty="0">
                <a:solidFill>
                  <a:srgbClr val="585858"/>
                </a:solidFill>
                <a:latin typeface="等线"/>
                <a:cs typeface="等线"/>
              </a:rPr>
              <a:t>o</a:t>
            </a:r>
            <a:r>
              <a:rPr sz="1200" dirty="0">
                <a:solidFill>
                  <a:srgbClr val="585858"/>
                </a:solidFill>
                <a:latin typeface="等线"/>
                <a:cs typeface="等线"/>
              </a:rPr>
              <a:t>rch</a:t>
            </a:r>
            <a:endParaRPr sz="1200">
              <a:latin typeface="等线"/>
              <a:cs typeface="等线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6721220" y="4250816"/>
            <a:ext cx="90805" cy="89535"/>
            <a:chOff x="6721220" y="4250816"/>
            <a:chExt cx="90805" cy="89535"/>
          </a:xfrm>
        </p:grpSpPr>
        <p:sp>
          <p:nvSpPr>
            <p:cNvPr id="44" name="object 44"/>
            <p:cNvSpPr/>
            <p:nvPr/>
          </p:nvSpPr>
          <p:spPr>
            <a:xfrm>
              <a:off x="6730745" y="4260341"/>
              <a:ext cx="71755" cy="70485"/>
            </a:xfrm>
            <a:custGeom>
              <a:avLst/>
              <a:gdLst/>
              <a:ahLst/>
              <a:cxnLst/>
              <a:rect l="l" t="t" r="r" b="b"/>
              <a:pathLst>
                <a:path w="71754" h="70485">
                  <a:moveTo>
                    <a:pt x="71627" y="0"/>
                  </a:moveTo>
                  <a:lnTo>
                    <a:pt x="0" y="0"/>
                  </a:lnTo>
                  <a:lnTo>
                    <a:pt x="0" y="70104"/>
                  </a:lnTo>
                  <a:lnTo>
                    <a:pt x="71627" y="70104"/>
                  </a:lnTo>
                  <a:lnTo>
                    <a:pt x="7162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730745" y="4260341"/>
              <a:ext cx="71755" cy="70485"/>
            </a:xfrm>
            <a:custGeom>
              <a:avLst/>
              <a:gdLst/>
              <a:ahLst/>
              <a:cxnLst/>
              <a:rect l="l" t="t" r="r" b="b"/>
              <a:pathLst>
                <a:path w="71754" h="70485">
                  <a:moveTo>
                    <a:pt x="0" y="70104"/>
                  </a:moveTo>
                  <a:lnTo>
                    <a:pt x="71627" y="70104"/>
                  </a:lnTo>
                  <a:lnTo>
                    <a:pt x="71627" y="0"/>
                  </a:lnTo>
                  <a:lnTo>
                    <a:pt x="0" y="0"/>
                  </a:lnTo>
                  <a:lnTo>
                    <a:pt x="0" y="70104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6820916" y="4189857"/>
            <a:ext cx="6350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85858"/>
                </a:solidFill>
                <a:latin typeface="微软雅黑"/>
                <a:cs typeface="微软雅黑"/>
              </a:rPr>
              <a:t>其他框架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230614" y="1275079"/>
            <a:ext cx="1244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B2974"/>
                </a:solidFill>
                <a:latin typeface="微软雅黑"/>
                <a:cs typeface="微软雅黑"/>
              </a:rPr>
              <a:t>深度学习框架占比</a:t>
            </a:r>
            <a:endParaRPr sz="1200">
              <a:latin typeface="微软雅黑"/>
              <a:cs typeface="微软雅黑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8318372" y="3336416"/>
            <a:ext cx="90805" cy="90805"/>
            <a:chOff x="8318372" y="3336416"/>
            <a:chExt cx="90805" cy="90805"/>
          </a:xfrm>
        </p:grpSpPr>
        <p:sp>
          <p:nvSpPr>
            <p:cNvPr id="49" name="object 49"/>
            <p:cNvSpPr/>
            <p:nvPr/>
          </p:nvSpPr>
          <p:spPr>
            <a:xfrm>
              <a:off x="8327897" y="3345941"/>
              <a:ext cx="71755" cy="71755"/>
            </a:xfrm>
            <a:custGeom>
              <a:avLst/>
              <a:gdLst/>
              <a:ahLst/>
              <a:cxnLst/>
              <a:rect l="l" t="t" r="r" b="b"/>
              <a:pathLst>
                <a:path w="71754" h="71754">
                  <a:moveTo>
                    <a:pt x="71627" y="0"/>
                  </a:moveTo>
                  <a:lnTo>
                    <a:pt x="0" y="0"/>
                  </a:lnTo>
                  <a:lnTo>
                    <a:pt x="0" y="71627"/>
                  </a:lnTo>
                  <a:lnTo>
                    <a:pt x="71627" y="71627"/>
                  </a:lnTo>
                  <a:lnTo>
                    <a:pt x="71627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327897" y="3345941"/>
              <a:ext cx="71755" cy="71755"/>
            </a:xfrm>
            <a:custGeom>
              <a:avLst/>
              <a:gdLst/>
              <a:ahLst/>
              <a:cxnLst/>
              <a:rect l="l" t="t" r="r" b="b"/>
              <a:pathLst>
                <a:path w="71754" h="71754">
                  <a:moveTo>
                    <a:pt x="0" y="71627"/>
                  </a:moveTo>
                  <a:lnTo>
                    <a:pt x="71627" y="71627"/>
                  </a:lnTo>
                  <a:lnTo>
                    <a:pt x="71627" y="0"/>
                  </a:lnTo>
                  <a:lnTo>
                    <a:pt x="0" y="0"/>
                  </a:lnTo>
                  <a:lnTo>
                    <a:pt x="0" y="71627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8418321" y="3260597"/>
            <a:ext cx="7664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85858"/>
                </a:solidFill>
                <a:latin typeface="等线"/>
                <a:cs typeface="等线"/>
              </a:rPr>
              <a:t>Ten</a:t>
            </a:r>
            <a:r>
              <a:rPr sz="1200" spc="-10" dirty="0">
                <a:solidFill>
                  <a:srgbClr val="585858"/>
                </a:solidFill>
                <a:latin typeface="等线"/>
                <a:cs typeface="等线"/>
              </a:rPr>
              <a:t>s</a:t>
            </a:r>
            <a:r>
              <a:rPr sz="1200" spc="-5" dirty="0">
                <a:solidFill>
                  <a:srgbClr val="585858"/>
                </a:solidFill>
                <a:latin typeface="等线"/>
                <a:cs typeface="等线"/>
              </a:rPr>
              <a:t>o</a:t>
            </a:r>
            <a:r>
              <a:rPr sz="1200" dirty="0">
                <a:solidFill>
                  <a:srgbClr val="585858"/>
                </a:solidFill>
                <a:latin typeface="等线"/>
                <a:cs typeface="等线"/>
              </a:rPr>
              <a:t>r</a:t>
            </a:r>
            <a:r>
              <a:rPr sz="1200" spc="-10" dirty="0">
                <a:solidFill>
                  <a:srgbClr val="585858"/>
                </a:solidFill>
                <a:latin typeface="等线"/>
                <a:cs typeface="等线"/>
              </a:rPr>
              <a:t>F</a:t>
            </a:r>
            <a:r>
              <a:rPr sz="1200" spc="5" dirty="0">
                <a:solidFill>
                  <a:srgbClr val="585858"/>
                </a:solidFill>
                <a:latin typeface="等线"/>
                <a:cs typeface="等线"/>
              </a:rPr>
              <a:t>l</a:t>
            </a:r>
            <a:r>
              <a:rPr sz="1200" spc="-5" dirty="0">
                <a:solidFill>
                  <a:srgbClr val="585858"/>
                </a:solidFill>
                <a:latin typeface="等线"/>
                <a:cs typeface="等线"/>
              </a:rPr>
              <a:t>o</a:t>
            </a:r>
            <a:r>
              <a:rPr sz="1200" dirty="0">
                <a:solidFill>
                  <a:srgbClr val="585858"/>
                </a:solidFill>
                <a:latin typeface="等线"/>
                <a:cs typeface="等线"/>
              </a:rPr>
              <a:t>w</a:t>
            </a:r>
            <a:endParaRPr sz="1200">
              <a:latin typeface="等线"/>
              <a:cs typeface="等线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9319641" y="3336416"/>
            <a:ext cx="90805" cy="90805"/>
            <a:chOff x="9319641" y="3336416"/>
            <a:chExt cx="90805" cy="90805"/>
          </a:xfrm>
        </p:grpSpPr>
        <p:sp>
          <p:nvSpPr>
            <p:cNvPr id="53" name="object 53"/>
            <p:cNvSpPr/>
            <p:nvPr/>
          </p:nvSpPr>
          <p:spPr>
            <a:xfrm>
              <a:off x="9329166" y="3345941"/>
              <a:ext cx="71755" cy="71755"/>
            </a:xfrm>
            <a:custGeom>
              <a:avLst/>
              <a:gdLst/>
              <a:ahLst/>
              <a:cxnLst/>
              <a:rect l="l" t="t" r="r" b="b"/>
              <a:pathLst>
                <a:path w="71754" h="71754">
                  <a:moveTo>
                    <a:pt x="71627" y="0"/>
                  </a:moveTo>
                  <a:lnTo>
                    <a:pt x="0" y="0"/>
                  </a:lnTo>
                  <a:lnTo>
                    <a:pt x="0" y="71627"/>
                  </a:lnTo>
                  <a:lnTo>
                    <a:pt x="71627" y="71627"/>
                  </a:lnTo>
                  <a:lnTo>
                    <a:pt x="71627" y="0"/>
                  </a:lnTo>
                  <a:close/>
                </a:path>
              </a:pathLst>
            </a:custGeom>
            <a:solidFill>
              <a:srgbClr val="1E2D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329166" y="3345941"/>
              <a:ext cx="71755" cy="71755"/>
            </a:xfrm>
            <a:custGeom>
              <a:avLst/>
              <a:gdLst/>
              <a:ahLst/>
              <a:cxnLst/>
              <a:rect l="l" t="t" r="r" b="b"/>
              <a:pathLst>
                <a:path w="71754" h="71754">
                  <a:moveTo>
                    <a:pt x="0" y="71627"/>
                  </a:moveTo>
                  <a:lnTo>
                    <a:pt x="71627" y="71627"/>
                  </a:lnTo>
                  <a:lnTo>
                    <a:pt x="71627" y="0"/>
                  </a:lnTo>
                  <a:lnTo>
                    <a:pt x="0" y="0"/>
                  </a:lnTo>
                  <a:lnTo>
                    <a:pt x="0" y="71627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9419970" y="3260597"/>
            <a:ext cx="5200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85858"/>
                </a:solidFill>
                <a:latin typeface="等线"/>
                <a:cs typeface="等线"/>
              </a:rPr>
              <a:t>Py</a:t>
            </a:r>
            <a:r>
              <a:rPr sz="1200" spc="-10" dirty="0">
                <a:solidFill>
                  <a:srgbClr val="585858"/>
                </a:solidFill>
                <a:latin typeface="等线"/>
                <a:cs typeface="等线"/>
              </a:rPr>
              <a:t>t</a:t>
            </a:r>
            <a:r>
              <a:rPr sz="1200" spc="-5" dirty="0">
                <a:solidFill>
                  <a:srgbClr val="585858"/>
                </a:solidFill>
                <a:latin typeface="等线"/>
                <a:cs typeface="等线"/>
              </a:rPr>
              <a:t>o</a:t>
            </a:r>
            <a:r>
              <a:rPr sz="1200" dirty="0">
                <a:solidFill>
                  <a:srgbClr val="585858"/>
                </a:solidFill>
                <a:latin typeface="等线"/>
                <a:cs typeface="等线"/>
              </a:rPr>
              <a:t>rch</a:t>
            </a:r>
            <a:endParaRPr sz="1200">
              <a:latin typeface="等线"/>
              <a:cs typeface="等线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10075544" y="3336416"/>
            <a:ext cx="89535" cy="90805"/>
            <a:chOff x="10075544" y="3336416"/>
            <a:chExt cx="89535" cy="90805"/>
          </a:xfrm>
        </p:grpSpPr>
        <p:sp>
          <p:nvSpPr>
            <p:cNvPr id="57" name="object 57"/>
            <p:cNvSpPr/>
            <p:nvPr/>
          </p:nvSpPr>
          <p:spPr>
            <a:xfrm>
              <a:off x="10085069" y="3345941"/>
              <a:ext cx="70485" cy="71755"/>
            </a:xfrm>
            <a:custGeom>
              <a:avLst/>
              <a:gdLst/>
              <a:ahLst/>
              <a:cxnLst/>
              <a:rect l="l" t="t" r="r" b="b"/>
              <a:pathLst>
                <a:path w="70484" h="71754">
                  <a:moveTo>
                    <a:pt x="70103" y="0"/>
                  </a:moveTo>
                  <a:lnTo>
                    <a:pt x="0" y="0"/>
                  </a:lnTo>
                  <a:lnTo>
                    <a:pt x="0" y="71627"/>
                  </a:lnTo>
                  <a:lnTo>
                    <a:pt x="70103" y="71627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0085069" y="3345941"/>
              <a:ext cx="70485" cy="71755"/>
            </a:xfrm>
            <a:custGeom>
              <a:avLst/>
              <a:gdLst/>
              <a:ahLst/>
              <a:cxnLst/>
              <a:rect l="l" t="t" r="r" b="b"/>
              <a:pathLst>
                <a:path w="70484" h="71754">
                  <a:moveTo>
                    <a:pt x="0" y="71627"/>
                  </a:moveTo>
                  <a:lnTo>
                    <a:pt x="70103" y="71627"/>
                  </a:lnTo>
                  <a:lnTo>
                    <a:pt x="70103" y="0"/>
                  </a:lnTo>
                  <a:lnTo>
                    <a:pt x="0" y="0"/>
                  </a:lnTo>
                  <a:lnTo>
                    <a:pt x="0" y="71627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10175240" y="3260597"/>
            <a:ext cx="601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585858"/>
                </a:solidFill>
                <a:latin typeface="等线"/>
                <a:cs typeface="等线"/>
              </a:rPr>
              <a:t>O</a:t>
            </a:r>
            <a:r>
              <a:rPr sz="1200" spc="-5" dirty="0">
                <a:solidFill>
                  <a:srgbClr val="585858"/>
                </a:solidFill>
                <a:latin typeface="等线"/>
                <a:cs typeface="等线"/>
              </a:rPr>
              <a:t>n</a:t>
            </a:r>
            <a:r>
              <a:rPr sz="1200" spc="-10" dirty="0">
                <a:solidFill>
                  <a:srgbClr val="585858"/>
                </a:solidFill>
                <a:latin typeface="等线"/>
                <a:cs typeface="等线"/>
              </a:rPr>
              <a:t>e</a:t>
            </a:r>
            <a:r>
              <a:rPr sz="1200" dirty="0">
                <a:solidFill>
                  <a:srgbClr val="585858"/>
                </a:solidFill>
                <a:latin typeface="等线"/>
                <a:cs typeface="等线"/>
              </a:rPr>
              <a:t>Fl</a:t>
            </a:r>
            <a:r>
              <a:rPr sz="1200" spc="-5" dirty="0">
                <a:solidFill>
                  <a:srgbClr val="585858"/>
                </a:solidFill>
                <a:latin typeface="等线"/>
                <a:cs typeface="等线"/>
              </a:rPr>
              <a:t>o</a:t>
            </a:r>
            <a:r>
              <a:rPr sz="1200" dirty="0">
                <a:solidFill>
                  <a:srgbClr val="585858"/>
                </a:solidFill>
                <a:latin typeface="等线"/>
                <a:cs typeface="等线"/>
              </a:rPr>
              <a:t>w</a:t>
            </a:r>
            <a:endParaRPr sz="1200">
              <a:latin typeface="等线"/>
              <a:cs typeface="等线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10912220" y="3336416"/>
            <a:ext cx="90805" cy="90805"/>
            <a:chOff x="10912220" y="3336416"/>
            <a:chExt cx="90805" cy="90805"/>
          </a:xfrm>
        </p:grpSpPr>
        <p:sp>
          <p:nvSpPr>
            <p:cNvPr id="61" name="object 61"/>
            <p:cNvSpPr/>
            <p:nvPr/>
          </p:nvSpPr>
          <p:spPr>
            <a:xfrm>
              <a:off x="10921745" y="3345941"/>
              <a:ext cx="71755" cy="71755"/>
            </a:xfrm>
            <a:custGeom>
              <a:avLst/>
              <a:gdLst/>
              <a:ahLst/>
              <a:cxnLst/>
              <a:rect l="l" t="t" r="r" b="b"/>
              <a:pathLst>
                <a:path w="71754" h="71754">
                  <a:moveTo>
                    <a:pt x="71627" y="0"/>
                  </a:moveTo>
                  <a:lnTo>
                    <a:pt x="0" y="0"/>
                  </a:lnTo>
                  <a:lnTo>
                    <a:pt x="0" y="71627"/>
                  </a:lnTo>
                  <a:lnTo>
                    <a:pt x="71627" y="71627"/>
                  </a:lnTo>
                  <a:lnTo>
                    <a:pt x="71627" y="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0921745" y="3345941"/>
              <a:ext cx="71755" cy="71755"/>
            </a:xfrm>
            <a:custGeom>
              <a:avLst/>
              <a:gdLst/>
              <a:ahLst/>
              <a:cxnLst/>
              <a:rect l="l" t="t" r="r" b="b"/>
              <a:pathLst>
                <a:path w="71754" h="71754">
                  <a:moveTo>
                    <a:pt x="0" y="71627"/>
                  </a:moveTo>
                  <a:lnTo>
                    <a:pt x="71627" y="71627"/>
                  </a:lnTo>
                  <a:lnTo>
                    <a:pt x="71627" y="0"/>
                  </a:lnTo>
                  <a:lnTo>
                    <a:pt x="0" y="0"/>
                  </a:lnTo>
                  <a:lnTo>
                    <a:pt x="0" y="71627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11013185" y="3276346"/>
            <a:ext cx="6350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85858"/>
                </a:solidFill>
                <a:latin typeface="微软雅黑"/>
                <a:cs typeface="微软雅黑"/>
              </a:rPr>
              <a:t>其他框架</a:t>
            </a:r>
            <a:endParaRPr sz="1200">
              <a:latin typeface="微软雅黑"/>
              <a:cs typeface="微软雅黑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3505834" y="2365120"/>
            <a:ext cx="1272540" cy="643255"/>
            <a:chOff x="3505834" y="2365120"/>
            <a:chExt cx="1272540" cy="643255"/>
          </a:xfrm>
        </p:grpSpPr>
        <p:pic>
          <p:nvPicPr>
            <p:cNvPr id="65" name="object 6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18534" y="2377820"/>
              <a:ext cx="1247013" cy="617727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3518534" y="2377820"/>
              <a:ext cx="1247140" cy="617855"/>
            </a:xfrm>
            <a:custGeom>
              <a:avLst/>
              <a:gdLst/>
              <a:ahLst/>
              <a:cxnLst/>
              <a:rect l="l" t="t" r="r" b="b"/>
              <a:pathLst>
                <a:path w="1247139" h="617855">
                  <a:moveTo>
                    <a:pt x="0" y="455549"/>
                  </a:moveTo>
                  <a:lnTo>
                    <a:pt x="1056004" y="81025"/>
                  </a:lnTo>
                  <a:lnTo>
                    <a:pt x="1027302" y="0"/>
                  </a:lnTo>
                  <a:lnTo>
                    <a:pt x="1247013" y="104648"/>
                  </a:lnTo>
                  <a:lnTo>
                    <a:pt x="1142364" y="324357"/>
                  </a:lnTo>
                  <a:lnTo>
                    <a:pt x="1113536" y="243331"/>
                  </a:lnTo>
                  <a:lnTo>
                    <a:pt x="57530" y="617727"/>
                  </a:lnTo>
                  <a:lnTo>
                    <a:pt x="0" y="455549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7" name="object 67"/>
          <p:cNvGrpSpPr/>
          <p:nvPr/>
        </p:nvGrpSpPr>
        <p:grpSpPr>
          <a:xfrm>
            <a:off x="7303389" y="1608708"/>
            <a:ext cx="1272540" cy="643255"/>
            <a:chOff x="7303389" y="1608708"/>
            <a:chExt cx="1272540" cy="643255"/>
          </a:xfrm>
        </p:grpSpPr>
        <p:pic>
          <p:nvPicPr>
            <p:cNvPr id="68" name="object 6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16089" y="1621408"/>
              <a:ext cx="1247012" cy="617727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7316089" y="1621408"/>
              <a:ext cx="1247140" cy="617855"/>
            </a:xfrm>
            <a:custGeom>
              <a:avLst/>
              <a:gdLst/>
              <a:ahLst/>
              <a:cxnLst/>
              <a:rect l="l" t="t" r="r" b="b"/>
              <a:pathLst>
                <a:path w="1247140" h="617855">
                  <a:moveTo>
                    <a:pt x="0" y="455549"/>
                  </a:moveTo>
                  <a:lnTo>
                    <a:pt x="1056004" y="81025"/>
                  </a:lnTo>
                  <a:lnTo>
                    <a:pt x="1027176" y="0"/>
                  </a:lnTo>
                  <a:lnTo>
                    <a:pt x="1247012" y="104648"/>
                  </a:lnTo>
                  <a:lnTo>
                    <a:pt x="1142237" y="324357"/>
                  </a:lnTo>
                  <a:lnTo>
                    <a:pt x="1113535" y="243331"/>
                  </a:lnTo>
                  <a:lnTo>
                    <a:pt x="57530" y="617727"/>
                  </a:lnTo>
                  <a:lnTo>
                    <a:pt x="0" y="45554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2200401" y="2057146"/>
            <a:ext cx="20688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solidFill>
                  <a:srgbClr val="1B2974"/>
                </a:solidFill>
                <a:latin typeface="微软雅黑"/>
                <a:cs typeface="微软雅黑"/>
              </a:rPr>
              <a:t>AI</a:t>
            </a:r>
            <a:r>
              <a:rPr sz="1200" spc="-50" dirty="0">
                <a:solidFill>
                  <a:srgbClr val="1B2974"/>
                </a:solidFill>
                <a:latin typeface="微软雅黑"/>
                <a:cs typeface="微软雅黑"/>
              </a:rPr>
              <a:t>渗透率提升，降低</a:t>
            </a:r>
            <a:r>
              <a:rPr sz="1200" spc="-60" dirty="0">
                <a:solidFill>
                  <a:srgbClr val="1B2974"/>
                </a:solidFill>
                <a:latin typeface="微软雅黑"/>
                <a:cs typeface="微软雅黑"/>
              </a:rPr>
              <a:t>技</a:t>
            </a:r>
            <a:r>
              <a:rPr sz="1200" spc="-50" dirty="0">
                <a:solidFill>
                  <a:srgbClr val="1B2974"/>
                </a:solidFill>
                <a:latin typeface="微软雅黑"/>
                <a:cs typeface="微软雅黑"/>
              </a:rPr>
              <a:t>术门槛，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634108" y="2331465"/>
            <a:ext cx="2201545" cy="768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8485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1B2974"/>
                </a:solidFill>
                <a:latin typeface="微软雅黑"/>
                <a:cs typeface="微软雅黑"/>
              </a:rPr>
              <a:t>提升易用性成为重要指标</a:t>
            </a:r>
            <a:endParaRPr sz="12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1B2974"/>
                </a:solidFill>
                <a:latin typeface="微软雅黑"/>
                <a:cs typeface="微软雅黑"/>
              </a:rPr>
              <a:t>深度学习框架占比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5416041" y="1193906"/>
            <a:ext cx="2464435" cy="57404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200" dirty="0">
                <a:solidFill>
                  <a:srgbClr val="1B2974"/>
                </a:solidFill>
                <a:latin typeface="微软雅黑"/>
                <a:cs typeface="微软雅黑"/>
              </a:rPr>
              <a:t>深度学习模型越来越大，大规模训练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200" spc="-5" dirty="0">
                <a:solidFill>
                  <a:srgbClr val="1B2974"/>
                </a:solidFill>
                <a:latin typeface="微软雅黑"/>
                <a:cs typeface="微软雅黑"/>
              </a:rPr>
              <a:t>需求提升，速度成为</a:t>
            </a:r>
            <a:r>
              <a:rPr sz="1200" spc="-10" dirty="0">
                <a:solidFill>
                  <a:srgbClr val="1B2974"/>
                </a:solidFill>
                <a:latin typeface="微软雅黑"/>
                <a:cs typeface="微软雅黑"/>
              </a:rPr>
              <a:t>AI</a:t>
            </a:r>
            <a:r>
              <a:rPr sz="1200" dirty="0">
                <a:solidFill>
                  <a:srgbClr val="1B2974"/>
                </a:solidFill>
                <a:latin typeface="微软雅黑"/>
                <a:cs typeface="微软雅黑"/>
              </a:rPr>
              <a:t>框架核心痛点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646047" y="5278605"/>
            <a:ext cx="876300" cy="1302385"/>
          </a:xfrm>
          <a:prstGeom prst="rect">
            <a:avLst/>
          </a:prstGeom>
        </p:spPr>
        <p:txBody>
          <a:bodyPr vert="horz" wrap="square" lIns="0" tIns="107315" rIns="0" bIns="0" rtlCol="0">
            <a:spAutoFit/>
          </a:bodyPr>
          <a:lstStyle/>
          <a:p>
            <a:pPr marL="116205">
              <a:lnSpc>
                <a:spcPct val="100000"/>
              </a:lnSpc>
              <a:spcBef>
                <a:spcPts val="845"/>
              </a:spcBef>
            </a:pPr>
            <a:r>
              <a:rPr sz="1600" dirty="0">
                <a:solidFill>
                  <a:srgbClr val="1B2974"/>
                </a:solidFill>
                <a:latin typeface="微软雅黑"/>
                <a:cs typeface="微软雅黑"/>
              </a:rPr>
              <a:t>A</a:t>
            </a:r>
            <a:r>
              <a:rPr sz="1600" spc="-10" dirty="0">
                <a:solidFill>
                  <a:srgbClr val="1B2974"/>
                </a:solidFill>
                <a:latin typeface="微软雅黑"/>
                <a:cs typeface="微软雅黑"/>
              </a:rPr>
              <a:t>I</a:t>
            </a:r>
            <a:r>
              <a:rPr sz="1600" spc="-5" dirty="0">
                <a:solidFill>
                  <a:srgbClr val="1B2974"/>
                </a:solidFill>
                <a:latin typeface="微软雅黑"/>
                <a:cs typeface="微软雅黑"/>
              </a:rPr>
              <a:t>初期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665"/>
              </a:spcBef>
              <a:tabLst>
                <a:tab pos="730885" algn="l"/>
              </a:tabLst>
            </a:pPr>
            <a:r>
              <a:rPr sz="1400" dirty="0">
                <a:solidFill>
                  <a:srgbClr val="1B2974"/>
                </a:solidFill>
                <a:latin typeface="微软雅黑"/>
                <a:cs typeface="微软雅黑"/>
              </a:rPr>
              <a:t>完备</a:t>
            </a:r>
            <a:r>
              <a:rPr sz="1400" spc="5" dirty="0">
                <a:solidFill>
                  <a:srgbClr val="1B2974"/>
                </a:solidFill>
                <a:latin typeface="微软雅黑"/>
                <a:cs typeface="微软雅黑"/>
              </a:rPr>
              <a:t>性	</a:t>
            </a:r>
            <a:r>
              <a:rPr sz="1400" b="1" dirty="0">
                <a:solidFill>
                  <a:srgbClr val="FF0000"/>
                </a:solidFill>
                <a:latin typeface="微软雅黑"/>
                <a:cs typeface="微软雅黑"/>
              </a:rPr>
              <a:t>√</a:t>
            </a:r>
            <a:endParaRPr sz="14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  <a:tabLst>
                <a:tab pos="730885" algn="l"/>
              </a:tabLst>
            </a:pPr>
            <a:r>
              <a:rPr sz="1400" dirty="0">
                <a:solidFill>
                  <a:srgbClr val="1B2974"/>
                </a:solidFill>
                <a:latin typeface="微软雅黑"/>
                <a:cs typeface="微软雅黑"/>
              </a:rPr>
              <a:t>易用性	×</a:t>
            </a:r>
            <a:endParaRPr sz="14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  <a:tabLst>
                <a:tab pos="730885" algn="l"/>
              </a:tabLst>
            </a:pPr>
            <a:r>
              <a:rPr sz="1400" dirty="0">
                <a:solidFill>
                  <a:srgbClr val="1B2974"/>
                </a:solidFill>
                <a:latin typeface="微软雅黑"/>
                <a:cs typeface="微软雅黑"/>
              </a:rPr>
              <a:t>性能	×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587365" y="4583062"/>
            <a:ext cx="979169" cy="1365250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193675">
              <a:lnSpc>
                <a:spcPct val="100000"/>
              </a:lnSpc>
              <a:spcBef>
                <a:spcPts val="1110"/>
              </a:spcBef>
            </a:pPr>
            <a:r>
              <a:rPr sz="1600" dirty="0">
                <a:solidFill>
                  <a:srgbClr val="1B2974"/>
                </a:solidFill>
                <a:latin typeface="微软雅黑"/>
                <a:cs typeface="微软雅黑"/>
              </a:rPr>
              <a:t>A</a:t>
            </a:r>
            <a:r>
              <a:rPr sz="1600" spc="-10" dirty="0">
                <a:solidFill>
                  <a:srgbClr val="1B2974"/>
                </a:solidFill>
                <a:latin typeface="微软雅黑"/>
                <a:cs typeface="微软雅黑"/>
              </a:rPr>
              <a:t>I</a:t>
            </a:r>
            <a:r>
              <a:rPr sz="1600" spc="-5" dirty="0">
                <a:solidFill>
                  <a:srgbClr val="1B2974"/>
                </a:solidFill>
                <a:latin typeface="微软雅黑"/>
                <a:cs typeface="微软雅黑"/>
              </a:rPr>
              <a:t>现在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894"/>
              </a:spcBef>
              <a:tabLst>
                <a:tab pos="833755" algn="l"/>
              </a:tabLst>
            </a:pPr>
            <a:r>
              <a:rPr sz="1400" dirty="0">
                <a:solidFill>
                  <a:srgbClr val="1B2974"/>
                </a:solidFill>
                <a:latin typeface="微软雅黑"/>
                <a:cs typeface="微软雅黑"/>
              </a:rPr>
              <a:t>完备性	</a:t>
            </a:r>
            <a:r>
              <a:rPr sz="1400" b="1" dirty="0">
                <a:solidFill>
                  <a:srgbClr val="FF0000"/>
                </a:solidFill>
                <a:latin typeface="微软雅黑"/>
                <a:cs typeface="微软雅黑"/>
              </a:rPr>
              <a:t>√</a:t>
            </a:r>
            <a:endParaRPr sz="14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  <a:tabLst>
                <a:tab pos="833755" algn="l"/>
              </a:tabLst>
            </a:pPr>
            <a:r>
              <a:rPr sz="1400" dirty="0">
                <a:solidFill>
                  <a:srgbClr val="1B2974"/>
                </a:solidFill>
                <a:latin typeface="微软雅黑"/>
                <a:cs typeface="微软雅黑"/>
              </a:rPr>
              <a:t>易用性	</a:t>
            </a:r>
            <a:r>
              <a:rPr sz="1400" b="1" dirty="0">
                <a:solidFill>
                  <a:srgbClr val="FF0000"/>
                </a:solidFill>
                <a:latin typeface="微软雅黑"/>
                <a:cs typeface="微软雅黑"/>
              </a:rPr>
              <a:t>√</a:t>
            </a:r>
            <a:endParaRPr sz="14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  <a:tabLst>
                <a:tab pos="833755" algn="l"/>
              </a:tabLst>
            </a:pPr>
            <a:r>
              <a:rPr sz="1400" dirty="0">
                <a:solidFill>
                  <a:srgbClr val="1B2974"/>
                </a:solidFill>
                <a:latin typeface="微软雅黑"/>
                <a:cs typeface="微软雅黑"/>
              </a:rPr>
              <a:t>性</a:t>
            </a:r>
            <a:r>
              <a:rPr sz="1400" spc="5" dirty="0">
                <a:solidFill>
                  <a:srgbClr val="1B2974"/>
                </a:solidFill>
                <a:latin typeface="微软雅黑"/>
                <a:cs typeface="微软雅黑"/>
              </a:rPr>
              <a:t>能</a:t>
            </a:r>
            <a:r>
              <a:rPr sz="1400" dirty="0">
                <a:solidFill>
                  <a:srgbClr val="1B2974"/>
                </a:solidFill>
                <a:latin typeface="微软雅黑"/>
                <a:cs typeface="微软雅黑"/>
              </a:rPr>
              <a:t>	×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9372092" y="3776990"/>
            <a:ext cx="755650" cy="1351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 indent="121920">
              <a:lnSpc>
                <a:spcPct val="148000"/>
              </a:lnSpc>
              <a:spcBef>
                <a:spcPts val="130"/>
              </a:spcBef>
            </a:pPr>
            <a:r>
              <a:rPr sz="1600" dirty="0">
                <a:solidFill>
                  <a:srgbClr val="1B2974"/>
                </a:solidFill>
                <a:latin typeface="微软雅黑"/>
                <a:cs typeface="微软雅黑"/>
              </a:rPr>
              <a:t>A</a:t>
            </a:r>
            <a:r>
              <a:rPr sz="1600" spc="-10" dirty="0">
                <a:solidFill>
                  <a:srgbClr val="1B2974"/>
                </a:solidFill>
                <a:latin typeface="微软雅黑"/>
                <a:cs typeface="微软雅黑"/>
              </a:rPr>
              <a:t>I</a:t>
            </a:r>
            <a:r>
              <a:rPr sz="1600" spc="-5" dirty="0">
                <a:solidFill>
                  <a:srgbClr val="1B2974"/>
                </a:solidFill>
                <a:latin typeface="微软雅黑"/>
                <a:cs typeface="微软雅黑"/>
              </a:rPr>
              <a:t>未来 </a:t>
            </a:r>
            <a:r>
              <a:rPr sz="1400" dirty="0">
                <a:solidFill>
                  <a:srgbClr val="1B2974"/>
                </a:solidFill>
                <a:latin typeface="微软雅黑"/>
                <a:cs typeface="微软雅黑"/>
              </a:rPr>
              <a:t>完备性 易用性 性能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0221594" y="4170654"/>
            <a:ext cx="151130" cy="985519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1400" b="1" dirty="0">
                <a:solidFill>
                  <a:srgbClr val="FF0000"/>
                </a:solidFill>
                <a:latin typeface="微软雅黑"/>
                <a:cs typeface="微软雅黑"/>
              </a:rPr>
              <a:t>√</a:t>
            </a:r>
            <a:endParaRPr sz="14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400" b="1" dirty="0">
                <a:solidFill>
                  <a:srgbClr val="FF0000"/>
                </a:solidFill>
                <a:latin typeface="微软雅黑"/>
                <a:cs typeface="微软雅黑"/>
              </a:rPr>
              <a:t>√</a:t>
            </a:r>
            <a:endParaRPr sz="14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400" b="1" dirty="0">
                <a:solidFill>
                  <a:srgbClr val="FF0000"/>
                </a:solidFill>
                <a:latin typeface="微软雅黑"/>
                <a:cs typeface="微软雅黑"/>
              </a:rPr>
              <a:t>√</a:t>
            </a:r>
            <a:endParaRPr sz="14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1365" y="445544"/>
            <a:ext cx="10923174" cy="596690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632</Words>
  <Application>Microsoft Office PowerPoint</Application>
  <PresentationFormat>宽屏</PresentationFormat>
  <Paragraphs>173</Paragraphs>
  <Slides>53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1" baseType="lpstr">
      <vt:lpstr>΢</vt:lpstr>
      <vt:lpstr>等线</vt:lpstr>
      <vt:lpstr>微软雅黑</vt:lpstr>
      <vt:lpstr>微软雅黑 Light</vt:lpstr>
      <vt:lpstr>Arial</vt:lpstr>
      <vt:lpstr>Calibri</vt:lpstr>
      <vt:lpstr>Wingdings</vt:lpstr>
      <vt:lpstr>Office Theme</vt:lpstr>
      <vt:lpstr>PowerPoint 演示文稿</vt:lpstr>
      <vt:lpstr>PowerPoint 演示文稿</vt:lpstr>
      <vt:lpstr>深度学习框架是人工智能最核心的基础设施</vt:lpstr>
      <vt:lpstr>全球唯一由初创企业开源的深度学习框架OneFlow</vt:lpstr>
      <vt:lpstr>PowerPoint 演示文稿</vt:lpstr>
      <vt:lpstr>PowerPoint 演示文稿</vt:lpstr>
      <vt:lpstr>AI开发框架仍然面临算力不足、成本高和速度慢的市场痛点</vt:lpstr>
      <vt:lpstr>破坏式创新和差异化竞争是改变市场格局的唯一途径</vt:lpstr>
      <vt:lpstr>PowerPoint 演示文稿</vt:lpstr>
      <vt:lpstr>OneFlow 研发动机——越来越大的模型</vt:lpstr>
      <vt:lpstr>PowerPoint 演示文稿</vt:lpstr>
      <vt:lpstr>PowerPoint 演示文稿</vt:lpstr>
      <vt:lpstr>OneFlow架构——首创静态调度与流式执行系统</vt:lpstr>
      <vt:lpstr>核心技术——颠覆式架构创新，自主研发核心技术</vt:lpstr>
      <vt:lpstr>与主流框架性能对比</vt:lpstr>
      <vt:lpstr>PowerPoint 演示文稿</vt:lpstr>
      <vt:lpstr>PowerPoint 演示文稿</vt:lpstr>
      <vt:lpstr>从开源到事实工业标准</vt:lpstr>
      <vt:lpstr>顶尖的人工智能基础设施研发团队</vt:lpstr>
      <vt:lpstr>筚路蓝缕、 玉汝于成——荣誉资质</vt:lpstr>
      <vt:lpstr>破坏式创新和差异化竞争是改变市场格局的唯一途径</vt:lpstr>
      <vt:lpstr>PowerPoint 演示文稿</vt:lpstr>
      <vt:lpstr>OneFlow架构——actor及有限状态机</vt:lpstr>
      <vt:lpstr>OneFlow架构——actor及流水线</vt:lpstr>
      <vt:lpstr>OneFlow架构——流水线案例</vt:lpstr>
      <vt:lpstr>OneFlow架构——流水线案例</vt:lpstr>
      <vt:lpstr>OneFlow架构——Consistent view 和 SBP</vt:lpstr>
      <vt:lpstr>OneFlow架构——Consistent view 和 SBP</vt:lpstr>
      <vt:lpstr>OneFlow架构——数据并行和模型并行、流水并行</vt:lpstr>
      <vt:lpstr>OneFlow应用案例——大规模人脸识别</vt:lpstr>
      <vt:lpstr>OneFlow应用案例——大规模人脸识别</vt:lpstr>
      <vt:lpstr>OneFlow应用案例——大规模广告推荐系统</vt:lpstr>
      <vt:lpstr>OneFlow应用案例——大规模广告推荐系统Wide部分</vt:lpstr>
      <vt:lpstr>OneFlow应用案例——大规模广告推荐系统Deep部分</vt:lpstr>
      <vt:lpstr>AI技术服务面临门槛高、碎片化和缺乏企业级应用的市场痛点</vt:lpstr>
      <vt:lpstr>深度学习框架总览</vt:lpstr>
      <vt:lpstr>可微编程语言与领域特定语言</vt:lpstr>
      <vt:lpstr>深度学习集成开发环境——交互式建模、可视化展示</vt:lpstr>
      <vt:lpstr>深度学习集成开发环境——交互式建模、可视化展示</vt:lpstr>
      <vt:lpstr>深度学习编译器</vt:lpstr>
      <vt:lpstr>AI芯片与软硬件协同设计</vt:lpstr>
      <vt:lpstr>PowerPoint 演示文稿</vt:lpstr>
      <vt:lpstr>深度学习一体机</vt:lpstr>
      <vt:lpstr>深度学习算力云</vt:lpstr>
      <vt:lpstr>OneFlow——与也有工作对比</vt:lpstr>
      <vt:lpstr>OneFlow未来规划</vt:lpstr>
      <vt:lpstr>卷积神经网络性能优化已基本收敛</vt:lpstr>
      <vt:lpstr>深度学习框架技术评测复杂性</vt:lpstr>
      <vt:lpstr>深度学习框架技术挑战与发展趋势</vt:lpstr>
      <vt:lpstr>PowerPoint 演示文稿</vt:lpstr>
      <vt:lpstr>PowerPoint 演示文稿</vt:lpstr>
      <vt:lpstr>从技术领先的AI基础设施供应商到平台型公司</vt:lpstr>
      <vt:lpstr>致力于打造AI能力的标准化产品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Wu Yu</cp:lastModifiedBy>
  <cp:revision>1</cp:revision>
  <dcterms:created xsi:type="dcterms:W3CDTF">2020-12-01T17:33:24Z</dcterms:created>
  <dcterms:modified xsi:type="dcterms:W3CDTF">2020-12-01T09:35:33Z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2020-11-19T00:00:00Z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2020-12-01T00:00:00Z</vt:filetime>
  </property>
</Properties>
</file>